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3"/>
  </p:notesMasterIdLst>
  <p:sldIdLst>
    <p:sldId id="258" r:id="rId5"/>
    <p:sldId id="259" r:id="rId6"/>
    <p:sldId id="264" r:id="rId7"/>
    <p:sldId id="308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3" r:id="rId16"/>
    <p:sldId id="355" r:id="rId17"/>
    <p:sldId id="356" r:id="rId18"/>
    <p:sldId id="313" r:id="rId19"/>
    <p:sldId id="357" r:id="rId20"/>
    <p:sldId id="358" r:id="rId21"/>
    <p:sldId id="359" r:id="rId22"/>
    <p:sldId id="371" r:id="rId23"/>
    <p:sldId id="372" r:id="rId24"/>
    <p:sldId id="373" r:id="rId25"/>
    <p:sldId id="374" r:id="rId26"/>
    <p:sldId id="375" r:id="rId27"/>
    <p:sldId id="376" r:id="rId28"/>
    <p:sldId id="381" r:id="rId29"/>
    <p:sldId id="382" r:id="rId30"/>
    <p:sldId id="383" r:id="rId31"/>
    <p:sldId id="384" r:id="rId32"/>
    <p:sldId id="385" r:id="rId33"/>
    <p:sldId id="386" r:id="rId34"/>
    <p:sldId id="387" r:id="rId35"/>
    <p:sldId id="388" r:id="rId36"/>
    <p:sldId id="389" r:id="rId37"/>
    <p:sldId id="390" r:id="rId38"/>
    <p:sldId id="394" r:id="rId39"/>
    <p:sldId id="395" r:id="rId40"/>
    <p:sldId id="396" r:id="rId41"/>
    <p:sldId id="397" r:id="rId42"/>
    <p:sldId id="398" r:id="rId43"/>
    <p:sldId id="399" r:id="rId44"/>
    <p:sldId id="400" r:id="rId45"/>
    <p:sldId id="401" r:id="rId46"/>
    <p:sldId id="402" r:id="rId47"/>
    <p:sldId id="403" r:id="rId48"/>
    <p:sldId id="404" r:id="rId49"/>
    <p:sldId id="405" r:id="rId50"/>
    <p:sldId id="406" r:id="rId51"/>
    <p:sldId id="407" r:id="rId52"/>
    <p:sldId id="408" r:id="rId53"/>
    <p:sldId id="409" r:id="rId54"/>
    <p:sldId id="410" r:id="rId55"/>
    <p:sldId id="411" r:id="rId56"/>
    <p:sldId id="412" r:id="rId57"/>
    <p:sldId id="422" r:id="rId58"/>
    <p:sldId id="423" r:id="rId59"/>
    <p:sldId id="424" r:id="rId60"/>
    <p:sldId id="425" r:id="rId61"/>
    <p:sldId id="426" r:id="rId62"/>
    <p:sldId id="427" r:id="rId63"/>
    <p:sldId id="428" r:id="rId64"/>
    <p:sldId id="429" r:id="rId65"/>
    <p:sldId id="430" r:id="rId66"/>
    <p:sldId id="419" r:id="rId67"/>
    <p:sldId id="420" r:id="rId68"/>
    <p:sldId id="418" r:id="rId69"/>
    <p:sldId id="431" r:id="rId70"/>
    <p:sldId id="432" r:id="rId71"/>
    <p:sldId id="280" r:id="rId7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7" autoAdjust="0"/>
    <p:restoredTop sz="93482" autoAdjust="0"/>
  </p:normalViewPr>
  <p:slideViewPr>
    <p:cSldViewPr snapToGrid="0">
      <p:cViewPr varScale="1">
        <p:scale>
          <a:sx n="82" d="100"/>
          <a:sy n="82" d="100"/>
        </p:scale>
        <p:origin x="88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690D5-D519-41DB-B4EF-34C6DC34EE12}" type="datetimeFigureOut">
              <a:rPr lang="es-ES" smtClean="0"/>
              <a:t>16/06/2023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8BF6F-5D13-49E3-B34F-51589BE3BF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76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5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4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89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22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41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11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05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16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90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1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7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13213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956176-055A-4F41-9A1C-5A8ABC57A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45" y="3608618"/>
            <a:ext cx="10993549" cy="678311"/>
          </a:xfr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Proyecto BDD REST con </a:t>
            </a:r>
            <a:r>
              <a:rPr lang="es-MX" dirty="0" err="1">
                <a:solidFill>
                  <a:schemeClr val="bg1"/>
                </a:solidFill>
              </a:rPr>
              <a:t>DotNet</a:t>
            </a:r>
            <a:endParaRPr lang="es-EC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0C571E-A349-4667-927F-5916BE607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226" y="4974575"/>
            <a:ext cx="4734774" cy="1674298"/>
          </a:xfrm>
        </p:spPr>
        <p:txBody>
          <a:bodyPr>
            <a:normAutofit/>
          </a:bodyPr>
          <a:lstStyle/>
          <a:p>
            <a:r>
              <a:rPr lang="es-EC" b="1" dirty="0">
                <a:solidFill>
                  <a:schemeClr val="bg1"/>
                </a:solidFill>
              </a:rPr>
              <a:t>Integrantes: </a:t>
            </a:r>
            <a:r>
              <a:rPr lang="es-EC" dirty="0">
                <a:solidFill>
                  <a:schemeClr val="bg1"/>
                </a:solidFill>
              </a:rPr>
              <a:t>Ricardo morales</a:t>
            </a:r>
          </a:p>
          <a:p>
            <a:r>
              <a:rPr lang="es-EC" dirty="0">
                <a:solidFill>
                  <a:schemeClr val="bg1"/>
                </a:solidFill>
              </a:rPr>
              <a:t>                            CHRISTIAN NOVOA</a:t>
            </a:r>
          </a:p>
          <a:p>
            <a:r>
              <a:rPr lang="es-EC" dirty="0">
                <a:solidFill>
                  <a:schemeClr val="bg1"/>
                </a:solidFill>
              </a:rPr>
              <a:t>                            DIEGO PADILLA</a:t>
            </a:r>
          </a:p>
          <a:p>
            <a:r>
              <a:rPr lang="es-EC" dirty="0">
                <a:solidFill>
                  <a:schemeClr val="bg1"/>
                </a:solidFill>
              </a:rPr>
              <a:t>			    Carlos Puco</a:t>
            </a:r>
          </a:p>
          <a:p>
            <a:endParaRPr lang="es-EC" dirty="0">
              <a:solidFill>
                <a:schemeClr val="bg1"/>
              </a:solidFill>
            </a:endParaRPr>
          </a:p>
          <a:p>
            <a:endParaRPr lang="es-EC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para espe">
            <a:extLst>
              <a:ext uri="{FF2B5EF4-FFF2-40B4-BE49-F238E27FC236}">
                <a16:creationId xmlns:a16="http://schemas.microsoft.com/office/drawing/2014/main" id="{F414D571-4BC8-480A-8CAB-8B16FE515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97" y="716302"/>
            <a:ext cx="11647502" cy="21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1967A448-01D9-4956-A50F-F9BFFBEC42EB}"/>
              </a:ext>
            </a:extLst>
          </p:cNvPr>
          <p:cNvSpPr txBox="1">
            <a:spLocks/>
          </p:cNvSpPr>
          <p:nvPr/>
        </p:nvSpPr>
        <p:spPr>
          <a:xfrm>
            <a:off x="7874427" y="5149400"/>
            <a:ext cx="3718347" cy="13246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b="1" dirty="0">
                <a:solidFill>
                  <a:schemeClr val="bg1"/>
                </a:solidFill>
              </a:rPr>
              <a:t>NRC: </a:t>
            </a:r>
            <a:r>
              <a:rPr lang="es-EC" dirty="0">
                <a:solidFill>
                  <a:schemeClr val="bg1"/>
                </a:solidFill>
              </a:rPr>
              <a:t>8338</a:t>
            </a:r>
          </a:p>
          <a:p>
            <a:r>
              <a:rPr lang="es-EC" b="1" dirty="0">
                <a:solidFill>
                  <a:schemeClr val="bg1"/>
                </a:solidFill>
              </a:rPr>
              <a:t>FECHA: </a:t>
            </a:r>
            <a:r>
              <a:rPr lang="es-EC" dirty="0">
                <a:solidFill>
                  <a:schemeClr val="bg1"/>
                </a:solidFill>
              </a:rPr>
              <a:t>16/06/2023</a:t>
            </a:r>
          </a:p>
          <a:p>
            <a:r>
              <a:rPr lang="es-EC" b="1" dirty="0">
                <a:solidFill>
                  <a:schemeClr val="bg1"/>
                </a:solidFill>
              </a:rPr>
              <a:t>TUTOR:	</a:t>
            </a:r>
            <a:r>
              <a:rPr lang="es-EC" dirty="0">
                <a:solidFill>
                  <a:schemeClr val="bg1"/>
                </a:solidFill>
              </a:rPr>
              <a:t>Ing. Mauricio Campaña</a:t>
            </a:r>
            <a:endParaRPr lang="es-EC" b="1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A512A79-B951-4143-9C53-4F290E48939A}"/>
              </a:ext>
            </a:extLst>
          </p:cNvPr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06866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08" y="528535"/>
            <a:ext cx="8432324" cy="1288691"/>
          </a:xfrm>
        </p:spPr>
        <p:txBody>
          <a:bodyPr>
            <a:normAutofit/>
          </a:bodyPr>
          <a:lstStyle/>
          <a:p>
            <a:r>
              <a:rPr lang="es-MX" dirty="0"/>
              <a:t>1.2 CREACIÓN DEL SERVIDOR.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36" y="2332529"/>
            <a:ext cx="2493439" cy="3780467"/>
          </a:xfrm>
        </p:spPr>
        <p:txBody>
          <a:bodyPr>
            <a:norm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MX" dirty="0">
                <a:solidFill>
                  <a:schemeClr val="tx1"/>
                </a:solidFill>
              </a:rPr>
              <a:t>En la siguiente pantalla buscar el proyecto de tipo “ASP.NET Core Web </a:t>
            </a:r>
            <a:r>
              <a:rPr lang="es-MX" dirty="0" err="1">
                <a:solidFill>
                  <a:schemeClr val="tx1"/>
                </a:solidFill>
              </a:rPr>
              <a:t>Application</a:t>
            </a:r>
            <a:r>
              <a:rPr lang="es-MX" dirty="0">
                <a:solidFill>
                  <a:schemeClr val="tx1"/>
                </a:solidFill>
              </a:rPr>
              <a:t>”, recuerde que una aplicación enfocada a las APIS del lado del servidor siempre debe ser de tipo web.</a:t>
            </a:r>
            <a:endParaRPr lang="es-EC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9A62F3-0504-4D17-9656-5FC748800A81}"/>
              </a:ext>
            </a:extLst>
          </p:cNvPr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0FE1EE-437B-F9FE-E6D6-8504679FFC8C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dirty="0">
                <a:solidFill>
                  <a:schemeClr val="bg1"/>
                </a:solidFill>
              </a:rPr>
              <a:t>11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0AE750DC-E7A1-FC56-1493-85797CFF66A2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B9F92578-7D91-D5A6-A107-58B13C33DB30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1.2	</a:t>
              </a:r>
              <a:r>
                <a:rPr lang="es-MX" sz="900" b="1" dirty="0">
                  <a:solidFill>
                    <a:srgbClr val="FFFF00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91091407-1C0E-B387-E55D-44CA1B8B1BB9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pic>
        <p:nvPicPr>
          <p:cNvPr id="8" name="Imagen 7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3F6BEB03-A559-A280-3D9A-A19812F44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565" y="2645117"/>
            <a:ext cx="5067300" cy="33731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92114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08" y="528535"/>
            <a:ext cx="8432324" cy="1288691"/>
          </a:xfrm>
        </p:spPr>
        <p:txBody>
          <a:bodyPr>
            <a:normAutofit/>
          </a:bodyPr>
          <a:lstStyle/>
          <a:p>
            <a:r>
              <a:rPr lang="es-MX" dirty="0"/>
              <a:t>1.2 CREACIÓN DEL SERVIDOR.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36" y="2332529"/>
            <a:ext cx="2493439" cy="3780467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MX" dirty="0">
                <a:solidFill>
                  <a:schemeClr val="tx1"/>
                </a:solidFill>
              </a:rPr>
              <a:t>Lo siguiente será seleccionar el nombre del proyecto y la ubicación del mismo, la ubicación no importará en general y quedará a cuestión de cada persona, en cuanto al nombre de preferencia llamarlo “Proyecto BDD </a:t>
            </a:r>
            <a:r>
              <a:rPr lang="es-MX" dirty="0" err="1">
                <a:solidFill>
                  <a:schemeClr val="tx1"/>
                </a:solidFill>
              </a:rPr>
              <a:t>Servidor_Dotnet</a:t>
            </a:r>
            <a:r>
              <a:rPr lang="es-MX" dirty="0">
                <a:solidFill>
                  <a:schemeClr val="tx1"/>
                </a:solidFill>
              </a:rPr>
              <a:t> </a:t>
            </a:r>
            <a:r>
              <a:rPr lang="es-MX" dirty="0" err="1">
                <a:solidFill>
                  <a:schemeClr val="tx1"/>
                </a:solidFill>
              </a:rPr>
              <a:t>Rest_G</a:t>
            </a:r>
            <a:r>
              <a:rPr lang="es-MX" dirty="0">
                <a:solidFill>
                  <a:schemeClr val="tx1"/>
                </a:solidFill>
              </a:rPr>
              <a:t>#” siendo # el número de grupo al cual pertenece</a:t>
            </a:r>
            <a:endParaRPr lang="es-EC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9A62F3-0504-4D17-9656-5FC748800A81}"/>
              </a:ext>
            </a:extLst>
          </p:cNvPr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0FE1EE-437B-F9FE-E6D6-8504679FFC8C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dirty="0">
                <a:solidFill>
                  <a:schemeClr val="bg1"/>
                </a:solidFill>
              </a:rPr>
              <a:t>11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8201921C-BCB4-9B26-FCC6-F9944C31B316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E9AAAB0E-A67B-9CF1-01B9-AF482DCFA93A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1.2	</a:t>
              </a:r>
              <a:r>
                <a:rPr lang="es-MX" sz="900" b="1" dirty="0">
                  <a:solidFill>
                    <a:srgbClr val="FFFF00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2C8B0D79-64D1-DDD2-0D1B-FE26DDD8920C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11</a:t>
              </a:r>
            </a:p>
          </p:txBody>
        </p:sp>
      </p:grpSp>
      <p:pic>
        <p:nvPicPr>
          <p:cNvPr id="8" name="Imagen 7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AA1DBF3D-0DF9-C9AF-F1AC-18D2418CC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737" y="2493974"/>
            <a:ext cx="5216525" cy="34575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84013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08" y="528535"/>
            <a:ext cx="8432324" cy="1288691"/>
          </a:xfrm>
        </p:spPr>
        <p:txBody>
          <a:bodyPr>
            <a:normAutofit/>
          </a:bodyPr>
          <a:lstStyle/>
          <a:p>
            <a:r>
              <a:rPr lang="es-MX" dirty="0"/>
              <a:t>1.2 CREACIÓN DEL SERVIDOR.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36" y="2332529"/>
            <a:ext cx="2493439" cy="3780467"/>
          </a:xfrm>
        </p:spPr>
        <p:txBody>
          <a:bodyPr>
            <a:norm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MX" dirty="0">
                <a:solidFill>
                  <a:schemeClr val="tx1"/>
                </a:solidFill>
              </a:rPr>
              <a:t>Finalmente se da </a:t>
            </a:r>
            <a:r>
              <a:rPr lang="es-MX" dirty="0" err="1">
                <a:solidFill>
                  <a:schemeClr val="tx1"/>
                </a:solidFill>
              </a:rPr>
              <a:t>click</a:t>
            </a:r>
            <a:r>
              <a:rPr lang="es-MX" dirty="0">
                <a:solidFill>
                  <a:schemeClr val="tx1"/>
                </a:solidFill>
              </a:rPr>
              <a:t> en el botón de crear y se muestra la pantalla inicial para comenzar con el desarrollo del aplicativo. </a:t>
            </a:r>
            <a:endParaRPr lang="es-EC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9A62F3-0504-4D17-9656-5FC748800A81}"/>
              </a:ext>
            </a:extLst>
          </p:cNvPr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0FE1EE-437B-F9FE-E6D6-8504679FFC8C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dirty="0">
                <a:solidFill>
                  <a:schemeClr val="bg1"/>
                </a:solidFill>
              </a:rPr>
              <a:t>11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98EFD86-6C97-EF22-CEFB-0AA3AC69B2E5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CB4CF73A-A108-6229-E40F-07F509042E5E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1.2	</a:t>
              </a:r>
              <a:r>
                <a:rPr lang="es-MX" sz="900" b="1" dirty="0">
                  <a:solidFill>
                    <a:srgbClr val="FFFF00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DAF90AA9-C208-202D-D099-FAA2E8188C5D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13</a:t>
              </a:r>
            </a:p>
          </p:txBody>
        </p:sp>
      </p:grpSp>
      <p:pic>
        <p:nvPicPr>
          <p:cNvPr id="8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EEFF689-4818-C146-A3C6-D4853B263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069" y="2776903"/>
            <a:ext cx="5147761" cy="285017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727726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08" y="528535"/>
            <a:ext cx="8432324" cy="1288691"/>
          </a:xfrm>
        </p:spPr>
        <p:txBody>
          <a:bodyPr>
            <a:normAutofit/>
          </a:bodyPr>
          <a:lstStyle/>
          <a:p>
            <a:r>
              <a:rPr lang="es-MX" dirty="0"/>
              <a:t>1.3 ESTRUCTURA MVC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36" y="2332529"/>
            <a:ext cx="2493439" cy="3780467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MX" dirty="0">
                <a:solidFill>
                  <a:schemeClr val="tx1"/>
                </a:solidFill>
              </a:rPr>
              <a:t>Posteriormente será necesario crear 3 carpetas paquetes de Controladores, Modelos y Vistas tanto en el Cliente como en el Servidor, esto lo puede lograr dando clic derecho sobre el proyecto “Paquetes de recurso” seguido de nuevo y por último paquete java. </a:t>
            </a:r>
            <a:endParaRPr lang="es-EC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9A62F3-0504-4D17-9656-5FC748800A81}"/>
              </a:ext>
            </a:extLst>
          </p:cNvPr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0FE1EE-437B-F9FE-E6D6-8504679FFC8C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dirty="0">
                <a:solidFill>
                  <a:schemeClr val="bg1"/>
                </a:solidFill>
              </a:rPr>
              <a:t>11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C76BEE-1FFC-FD29-AE97-D37264741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075" y="3146119"/>
            <a:ext cx="4895850" cy="21532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2308AA5A-85EC-D76F-E609-141686F83C60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0B2993ED-596B-B8FE-3803-4085486892D2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1.3 	ESTRUCTURA MVC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793773E2-10F3-486D-7DB8-12B050529327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5661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08" y="528535"/>
            <a:ext cx="8432324" cy="1288691"/>
          </a:xfrm>
        </p:spPr>
        <p:txBody>
          <a:bodyPr>
            <a:normAutofit/>
          </a:bodyPr>
          <a:lstStyle/>
          <a:p>
            <a:r>
              <a:rPr lang="es-MX" dirty="0"/>
              <a:t>1.3 ESTRUCTURA MVC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36" y="2332529"/>
            <a:ext cx="2771839" cy="3996936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MX" dirty="0">
                <a:solidFill>
                  <a:schemeClr val="tx1"/>
                </a:solidFill>
              </a:rPr>
              <a:t>Cada paquete contendrá cada una de las partes del modelo MVC y tendrán archivos y clases que se encargaran de cumplir las funciones de cada componente, es decir el modelo actuando como clases de la base y su correspondiente acceso y consultas, el controlador respondiendo o órdenes de la vista y ejecutándolas en el modelo y la vista que será la presentación al usuario, por ello a cada uno de los paquetes colocar el nombre de cada uno de los componentes, a manera del siguiente formato, </a:t>
            </a:r>
            <a:r>
              <a:rPr lang="es-MX" dirty="0" err="1">
                <a:solidFill>
                  <a:schemeClr val="tx1"/>
                </a:solidFill>
              </a:rPr>
              <a:t>ec.edu.monster</a:t>
            </a:r>
            <a:r>
              <a:rPr lang="es-MX" dirty="0">
                <a:solidFill>
                  <a:schemeClr val="tx1"/>
                </a:solidFill>
              </a:rPr>
              <a:t>.(modelo-vista-controlador).</a:t>
            </a:r>
            <a:endParaRPr lang="es-EC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9A62F3-0504-4D17-9656-5FC748800A81}"/>
              </a:ext>
            </a:extLst>
          </p:cNvPr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0FE1EE-437B-F9FE-E6D6-8504679FFC8C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dirty="0">
                <a:solidFill>
                  <a:schemeClr val="bg1"/>
                </a:solidFill>
              </a:rPr>
              <a:t>11</a:t>
            </a: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102F456-1AEB-7128-5A01-FCAA06EB3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287" y="3000375"/>
            <a:ext cx="3694414" cy="161448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330814CA-7648-C4E5-E453-9FFE95A301BD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BBF645F6-06B4-4328-1330-ECEEBA302C81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1.3 	ESTRUCTURA MVC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DD5542F1-0DDD-A733-9A41-9B2A2F3004A2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108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1.3 ESTRUCTURA MVC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758" y="1571560"/>
            <a:ext cx="8796292" cy="1649824"/>
          </a:xfrm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Posteriormente será necesario crear 3 carpetas paquetes de Controladores, Modelos y Vistas tanto en el Cliente como en el Servidor, esto lo puede lograr dando clic derecho sobre el proyecto “Paquetes de recurso” seguido de nuevo y por último paquete java. 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9350B55-3277-82F9-408A-4ADC2C702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3426456"/>
            <a:ext cx="4895850" cy="21532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18609942-AD37-0037-E830-B9E4CD1BBD57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5" name="Marcador de contenido 2">
              <a:extLst>
                <a:ext uri="{FF2B5EF4-FFF2-40B4-BE49-F238E27FC236}">
                  <a16:creationId xmlns:a16="http://schemas.microsoft.com/office/drawing/2014/main" id="{B6B505C6-6E60-F8F6-6558-F75B9CB3BB63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1.3 	ESTRUCTURA MVC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03BBC20D-50A4-C383-7B95-D3E21872E435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940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1.3 ESTRUCTURA MVC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32" y="2000185"/>
            <a:ext cx="8796292" cy="1649824"/>
          </a:xfrm>
        </p:spPr>
        <p:txBody>
          <a:bodyPr>
            <a:normAutofit fontScale="92500"/>
          </a:bodyPr>
          <a:lstStyle/>
          <a:p>
            <a:r>
              <a:rPr lang="es-MX" dirty="0">
                <a:solidFill>
                  <a:schemeClr val="tx1"/>
                </a:solidFill>
              </a:rPr>
              <a:t>Cada paquete contendrá cada una de las partes del modelo MVC y tendrán archivos y clases que se encargaran de cumplir las funciones de cada componente, es decir el modelo actuando como clases de la base y su correspondiente acceso y consultas, el controlador respondiendo o órdenes de la vista y ejecutándolas en el modelo y la vista que será la presentación al usuario, por ello a cada uno de los paquetes colocar el nombre de cada uno de los componentes, a manera del siguiente formato, </a:t>
            </a:r>
            <a:r>
              <a:rPr lang="es-MX" dirty="0" err="1">
                <a:solidFill>
                  <a:schemeClr val="tx1"/>
                </a:solidFill>
              </a:rPr>
              <a:t>ec.edu.monster</a:t>
            </a:r>
            <a:r>
              <a:rPr lang="es-MX" dirty="0">
                <a:solidFill>
                  <a:schemeClr val="tx1"/>
                </a:solidFill>
              </a:rPr>
              <a:t>.(modelo-vista-controlador). 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E0C6A85-DE6D-A2A3-5B3A-710934D4E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437" y="4165189"/>
            <a:ext cx="3171314" cy="13858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45471C16-7799-E03F-CDEB-89DAD14F8C63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EFAEF8B4-DD1C-838E-BEDA-EC560986FFDE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1.3 	ESTRUCTURA MVC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95519185-7E3D-E1A2-D6ED-09A8854E71B7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7778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1.4 CREACIÓN DE LOS SERVICIOS</a:t>
            </a:r>
            <a:br>
              <a:rPr lang="es-MX" dirty="0"/>
            </a:br>
            <a:r>
              <a:rPr lang="es-MX" dirty="0"/>
              <a:t>1.4.1 GENERACIÓN DEL MODELO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32" y="2000185"/>
            <a:ext cx="8796292" cy="1649824"/>
          </a:xfrm>
        </p:spPr>
        <p:txBody>
          <a:bodyPr>
            <a:normAutofit fontScale="92500" lnSpcReduction="10000"/>
          </a:bodyPr>
          <a:lstStyle/>
          <a:p>
            <a:r>
              <a:rPr lang="es-MX" dirty="0">
                <a:solidFill>
                  <a:schemeClr val="tx1"/>
                </a:solidFill>
              </a:rPr>
              <a:t>Antes de codificar el archivo se procede a crear el modelo siguiendo los mismos pasos anteriores con algunas modificaciones. Se debe dirigir a la carpeta del modelo, se da clic derecho y luego “Agregar” y finalmente “Clase”.</a:t>
            </a:r>
          </a:p>
          <a:p>
            <a:r>
              <a:rPr lang="es-MX" dirty="0">
                <a:solidFill>
                  <a:schemeClr val="tx1"/>
                </a:solidFill>
              </a:rPr>
              <a:t>En este caso se debe crear un modelo por cada entidad que se tiene en la base de datos, por lo tanto se deben crear 2 clases, bajo el nombre de </a:t>
            </a:r>
            <a:r>
              <a:rPr lang="es-MX" dirty="0" err="1">
                <a:solidFill>
                  <a:schemeClr val="tx1"/>
                </a:solidFill>
              </a:rPr>
              <a:t>PartidoFutbol.cs</a:t>
            </a:r>
            <a:r>
              <a:rPr lang="es-MX" dirty="0">
                <a:solidFill>
                  <a:schemeClr val="tx1"/>
                </a:solidFill>
              </a:rPr>
              <a:t>, </a:t>
            </a:r>
            <a:r>
              <a:rPr lang="es-MX" dirty="0" err="1">
                <a:solidFill>
                  <a:schemeClr val="tx1"/>
                </a:solidFill>
              </a:rPr>
              <a:t>Factura.cs</a:t>
            </a:r>
            <a:r>
              <a:rPr lang="es-MX" dirty="0">
                <a:solidFill>
                  <a:schemeClr val="tx1"/>
                </a:solidFill>
              </a:rPr>
              <a:t> y </a:t>
            </a:r>
            <a:r>
              <a:rPr lang="es-MX" dirty="0" err="1">
                <a:solidFill>
                  <a:schemeClr val="tx1"/>
                </a:solidFill>
              </a:rPr>
              <a:t>LocalidadPartido.cs</a:t>
            </a:r>
            <a:r>
              <a:rPr lang="es-MX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FCC20D6C-0829-EF15-4AA4-FDF2F7610615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5" name="Marcador de contenido 2">
              <a:extLst>
                <a:ext uri="{FF2B5EF4-FFF2-40B4-BE49-F238E27FC236}">
                  <a16:creationId xmlns:a16="http://schemas.microsoft.com/office/drawing/2014/main" id="{830A451B-4616-0B2C-4B08-24871BA227AD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7A7F1B4-EFDA-B4A9-6732-9117DDAD472C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19</a:t>
              </a:r>
            </a:p>
          </p:txBody>
        </p:sp>
      </p:grpSp>
      <p:pic>
        <p:nvPicPr>
          <p:cNvPr id="10" name="Imagen 9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179778DE-6E12-EFCD-DC30-1B5788030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414" y="3918739"/>
            <a:ext cx="4934048" cy="26465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324416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s-MX" dirty="0"/>
            </a:br>
            <a:r>
              <a:rPr lang="es-MX" dirty="0"/>
              <a:t>1.4.1 GENERACIÓN DEL MODELO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32" y="2000185"/>
            <a:ext cx="8796292" cy="637507"/>
          </a:xfrm>
        </p:spPr>
        <p:txBody>
          <a:bodyPr>
            <a:normAutofit lnSpcReduction="10000"/>
          </a:bodyPr>
          <a:lstStyle/>
          <a:p>
            <a:r>
              <a:rPr lang="es-MX" dirty="0">
                <a:solidFill>
                  <a:schemeClr val="tx1"/>
                </a:solidFill>
              </a:rPr>
              <a:t>En la siguiente ventana se da el nombre a la clase que se esté creando y se da clic en Agregar.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15C9D57-CD28-15C0-5722-5013E2CC277A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1AD76CCF-4CC8-977C-834A-539575D627B2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566652B-7F21-A2EE-366E-28AD39A59B84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20</a:t>
              </a:r>
            </a:p>
          </p:txBody>
        </p:sp>
      </p:grpSp>
      <p:pic>
        <p:nvPicPr>
          <p:cNvPr id="10" name="Imagen 9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AA1C3181-C805-A424-FFD2-EE48A85F4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22" y="2839168"/>
            <a:ext cx="3594222" cy="228494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Imagen 10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F5CEFB7A-0505-086E-3B70-AEE8C7656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427" y="4363978"/>
            <a:ext cx="3208094" cy="214801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0915DE1-622B-428D-A468-70FA7BDE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772" y="2772499"/>
            <a:ext cx="3336266" cy="289561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85068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s-MX" dirty="0"/>
            </a:br>
            <a:r>
              <a:rPr lang="es-MX" dirty="0"/>
              <a:t>1.4.2 GENERACIÓN DE LAS </a:t>
            </a:r>
            <a:r>
              <a:rPr lang="es-MX" dirty="0" err="1"/>
              <a:t>APIs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400169" cy="374604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Proceda a dar clic derecho sobre la carpeta controlador, seleccione Agregar y “Controlador”.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1EE24485-933D-F378-001B-76331096988F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9B8063A6-B219-77B7-BC0B-97AE49F29942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75A25B94-332A-02EF-1759-DAC27FEFE92B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32</a:t>
              </a:r>
            </a:p>
          </p:txBody>
        </p:sp>
      </p:grpSp>
      <p:pic>
        <p:nvPicPr>
          <p:cNvPr id="10" name="Imagen 9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E5520C76-0833-6689-3D9D-F5CC97998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469" y="1927860"/>
            <a:ext cx="5133975" cy="15011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Imagen 10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465F00E9-F5B7-1AC6-6F94-F56D34EE3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198" y="3787210"/>
            <a:ext cx="3958433" cy="267068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21534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2" descr="Resultado de imagen para AGENDA PNG">
            <a:extLst>
              <a:ext uri="{FF2B5EF4-FFF2-40B4-BE49-F238E27FC236}">
                <a16:creationId xmlns:a16="http://schemas.microsoft.com/office/drawing/2014/main" id="{65EBAD2C-103F-4596-964B-B9C65A21B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7238" y="1925261"/>
            <a:ext cx="6489819" cy="300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F5C24D8-036E-430F-8D59-040D94E2863B}"/>
              </a:ext>
            </a:extLst>
          </p:cNvPr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/>
              <a:t>2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4FAFD5F1-A811-F7CC-6F30-D5B10577AE7E}"/>
              </a:ext>
            </a:extLst>
          </p:cNvPr>
          <p:cNvSpPr txBox="1">
            <a:spLocks/>
          </p:cNvSpPr>
          <p:nvPr/>
        </p:nvSpPr>
        <p:spPr>
          <a:xfrm>
            <a:off x="442377" y="0"/>
            <a:ext cx="3781088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1000" dirty="0">
                <a:solidFill>
                  <a:schemeClr val="bg1"/>
                </a:solidFill>
              </a:rPr>
              <a:t>1	DESARROLLO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1000" dirty="0">
                <a:solidFill>
                  <a:schemeClr val="bg1"/>
                </a:solidFill>
              </a:rPr>
              <a:t>1.1	</a:t>
            </a:r>
            <a:r>
              <a:rPr lang="es-EC" sz="1000" dirty="0">
                <a:solidFill>
                  <a:schemeClr val="bg1"/>
                </a:solidFill>
              </a:rPr>
              <a:t>CREACIÓN DE LA BASE DE DATOS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1000" dirty="0">
                <a:solidFill>
                  <a:schemeClr val="bg1"/>
                </a:solidFill>
              </a:rPr>
              <a:t>1.2	</a:t>
            </a:r>
            <a:r>
              <a:rPr lang="es-MX" sz="1000" dirty="0">
                <a:solidFill>
                  <a:schemeClr val="bg1"/>
                </a:solidFill>
              </a:rPr>
              <a:t>CREACIÓN DEL SERVIDOR.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MX" sz="1000" dirty="0">
                <a:solidFill>
                  <a:schemeClr val="bg1"/>
                </a:solidFill>
              </a:rPr>
              <a:t>1.3 	ESTRUCTURA MVC</a:t>
            </a:r>
            <a:endParaRPr lang="es-MX" sz="1000" dirty="0">
              <a:solidFill>
                <a:srgbClr val="FFFF00"/>
              </a:solidFill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MX" sz="1000" dirty="0">
                <a:solidFill>
                  <a:schemeClr val="bg1"/>
                </a:solidFill>
              </a:rPr>
              <a:t>1.4 	CREACIÓN DE LOS SERVICIOS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MX" sz="1000" dirty="0">
                <a:solidFill>
                  <a:schemeClr val="bg1"/>
                </a:solidFill>
              </a:rPr>
              <a:t>1.4.1 GENERACIÓN DEL MODELO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MX" sz="1000" dirty="0">
                <a:solidFill>
                  <a:schemeClr val="bg1"/>
                </a:solidFill>
              </a:rPr>
              <a:t>1.4.2 GENERACIÓN DEL SERVICIO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C" sz="1000" dirty="0">
                <a:solidFill>
                  <a:schemeClr val="bg1"/>
                </a:solidFill>
              </a:rPr>
              <a:t>1.5 CREACIÓN DEL CLIENTE WEB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MX" sz="1000" dirty="0">
                <a:solidFill>
                  <a:schemeClr val="bg1"/>
                </a:solidFill>
              </a:rPr>
              <a:t>1.5.1 CREACIÓN DEL PROYECTO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MX" sz="1000" dirty="0">
                <a:solidFill>
                  <a:schemeClr val="bg1"/>
                </a:solidFill>
              </a:rPr>
              <a:t>1.5.2 ENLACE DEL WEBSERVICE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EC" sz="1000" dirty="0">
                <a:solidFill>
                  <a:schemeClr val="bg1"/>
                </a:solidFill>
              </a:rPr>
              <a:t>1.5.3 CREACIÓN DEL FORMULARIO PARTIDOS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EC" sz="1000" dirty="0">
                <a:solidFill>
                  <a:schemeClr val="bg1"/>
                </a:solidFill>
              </a:rPr>
              <a:t>1.5.4 CREACIÓN DEL FORMULARIO LOCALIDADES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EC" sz="1000" dirty="0">
                <a:solidFill>
                  <a:schemeClr val="bg1"/>
                </a:solidFill>
              </a:rPr>
              <a:t>1.5.5 CREACIÓN DEL FORMULARIO COMPRAS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EC" sz="1000" dirty="0">
                <a:solidFill>
                  <a:schemeClr val="bg1"/>
                </a:solidFill>
              </a:rPr>
              <a:t>1.5.6 CREACIÓN DEL FORMULARIO REPORTES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C" sz="1000" dirty="0">
                <a:solidFill>
                  <a:schemeClr val="bg1"/>
                </a:solidFill>
              </a:rPr>
              <a:t>1.6 CREACIÓN DEL CLIENTE ESCRITORIO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MX" sz="1000" dirty="0">
                <a:solidFill>
                  <a:schemeClr val="bg1"/>
                </a:solidFill>
              </a:rPr>
              <a:t>1.6.1 CREACIÓN DEL PROYECTO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MX" sz="1000" dirty="0">
                <a:solidFill>
                  <a:schemeClr val="bg1"/>
                </a:solidFill>
              </a:rPr>
              <a:t>1.6.2 ENLACE DEL WEBSERVICE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EC" sz="1000" dirty="0">
                <a:solidFill>
                  <a:schemeClr val="bg1"/>
                </a:solidFill>
              </a:rPr>
              <a:t>1.6.3 CREACIÓN DEL FORMULARIO MENUPRINCIPAL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EC" sz="1000" dirty="0">
                <a:solidFill>
                  <a:schemeClr val="bg1"/>
                </a:solidFill>
              </a:rPr>
              <a:t>1.6.4 CREACIÓN DEL FORMULARIO PARTIDOSVISTA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EC" sz="1000" dirty="0">
                <a:solidFill>
                  <a:schemeClr val="bg1"/>
                </a:solidFill>
              </a:rPr>
              <a:t>1.6.5 CREACIÓN DEL FORMULARIO FACTURAS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EC" sz="1000" dirty="0">
                <a:solidFill>
                  <a:schemeClr val="bg1"/>
                </a:solidFill>
              </a:rPr>
              <a:t>1.6.6 CREACIÓN DEL FORMULARIO FACTURASGENERADAS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EC" sz="1000" dirty="0">
                <a:solidFill>
                  <a:schemeClr val="bg1"/>
                </a:solidFill>
              </a:rPr>
              <a:t>1.6.7 CREACIÓN DEL FORMULARIO COMPRARBOLETO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EC" sz="1000" dirty="0">
                <a:solidFill>
                  <a:schemeClr val="bg1"/>
                </a:solidFill>
              </a:rPr>
              <a:t>1.6.8 CREACIÓN DEL FORMULARIO REPORTES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C" sz="1000" dirty="0">
                <a:solidFill>
                  <a:schemeClr val="bg1"/>
                </a:solidFill>
              </a:rPr>
              <a:t>1.7 CREACIÓN DEL CLIENTE CONSOLA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MX" sz="1000" dirty="0">
                <a:solidFill>
                  <a:schemeClr val="bg1"/>
                </a:solidFill>
              </a:rPr>
              <a:t>1.7.1 CREACIÓN DEL PROYECTO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MX" sz="1000" dirty="0">
                <a:solidFill>
                  <a:schemeClr val="bg1"/>
                </a:solidFill>
              </a:rPr>
              <a:t>1.7.2 ENLACE DEL WEBSERVICE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C" sz="1000" dirty="0">
                <a:solidFill>
                  <a:schemeClr val="bg1"/>
                </a:solidFill>
              </a:rPr>
              <a:t>1.8 CREACIÓN DE CLIENTE MOBILE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EC" sz="1000" dirty="0">
                <a:solidFill>
                  <a:schemeClr val="bg1"/>
                </a:solidFill>
              </a:rPr>
              <a:t>1.8.1 INSTALACIÓN DE LOS RECURSOS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MX" sz="1000" dirty="0">
                <a:solidFill>
                  <a:schemeClr val="bg1"/>
                </a:solidFill>
              </a:rPr>
              <a:t>1.8.2 CREACIÓN DE COMPRA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MX" sz="1000" dirty="0">
                <a:solidFill>
                  <a:schemeClr val="bg1"/>
                </a:solidFill>
              </a:rPr>
              <a:t>1.8.3 CREACIÓN DE FACTURA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MX" sz="1000" dirty="0">
                <a:solidFill>
                  <a:schemeClr val="bg1"/>
                </a:solidFill>
              </a:rPr>
              <a:t>1.8.4 CREACIÓN DE LOCALIDADES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MX" sz="1000" dirty="0">
                <a:solidFill>
                  <a:schemeClr val="bg1"/>
                </a:solidFill>
              </a:rPr>
              <a:t>1.8.5 CREACIÓN DE REPORTES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MX" sz="1000" dirty="0">
                <a:solidFill>
                  <a:schemeClr val="bg1"/>
                </a:solidFill>
              </a:rPr>
              <a:t>1.8.6 CREACIÓN DE PARTIDOS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MX" sz="1000" dirty="0">
                <a:solidFill>
                  <a:schemeClr val="bg1"/>
                </a:solidFill>
              </a:rPr>
              <a:t>1.9 ACCESO POR CONVEYOR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1000" dirty="0">
                <a:solidFill>
                  <a:schemeClr val="bg1"/>
                </a:solidFill>
              </a:rPr>
              <a:t>2	EJECUCIÓN DEL PROYECTO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1000" dirty="0">
                <a:solidFill>
                  <a:schemeClr val="bg1"/>
                </a:solidFill>
              </a:rPr>
              <a:t>3	CONCLUSIONES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1000" dirty="0">
                <a:solidFill>
                  <a:schemeClr val="bg1"/>
                </a:solidFill>
              </a:rPr>
              <a:t>4	RECOMENDACIONES</a:t>
            </a:r>
          </a:p>
        </p:txBody>
      </p:sp>
    </p:spTree>
    <p:extLst>
      <p:ext uri="{BB962C8B-B14F-4D97-AF65-F5344CB8AC3E}">
        <p14:creationId xmlns:p14="http://schemas.microsoft.com/office/powerpoint/2010/main" val="1395632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s-MX" dirty="0"/>
            </a:br>
            <a:r>
              <a:rPr lang="es-MX" dirty="0"/>
              <a:t>1.4.2 GENERACIÓN DEL SERVICIO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400169" cy="374604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en la siguiente ventana asigne el nombre a la clase como “</a:t>
            </a:r>
            <a:r>
              <a:rPr lang="es-MX" dirty="0" err="1">
                <a:solidFill>
                  <a:schemeClr val="tx1"/>
                </a:solidFill>
              </a:rPr>
              <a:t>FederacionFutbolControlador.cs</a:t>
            </a:r>
            <a:r>
              <a:rPr lang="es-MX" dirty="0">
                <a:solidFill>
                  <a:schemeClr val="tx1"/>
                </a:solidFill>
              </a:rPr>
              <a:t>” y de clic en “Agregar”.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10B4A1A7-3351-1F1F-23A4-5FA2A51E99CC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60D865F2-1D51-9071-1A77-B4D1DCE2533B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A5BCFDC-2E06-630E-0C14-7AA8BC737E85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33</a:t>
              </a:r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6D512218-66AF-24E8-FFEF-37A1D871E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575" y="2400527"/>
            <a:ext cx="5276850" cy="364109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54584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s-MX" dirty="0"/>
            </a:br>
            <a:r>
              <a:rPr lang="es-MX" dirty="0"/>
              <a:t>1.4.2 GENERACIÓN DEL SERVICIO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26" y="1840369"/>
            <a:ext cx="2400169" cy="4783169"/>
          </a:xfrm>
        </p:spPr>
        <p:txBody>
          <a:bodyPr>
            <a:normAutofit fontScale="70000" lnSpcReduction="20000"/>
          </a:bodyPr>
          <a:lstStyle/>
          <a:p>
            <a:r>
              <a:rPr lang="es-MX" dirty="0">
                <a:solidFill>
                  <a:schemeClr val="tx1"/>
                </a:solidFill>
              </a:rPr>
              <a:t>Para la codificación del </a:t>
            </a:r>
            <a:r>
              <a:rPr lang="es-MX" dirty="0" err="1">
                <a:solidFill>
                  <a:schemeClr val="tx1"/>
                </a:solidFill>
              </a:rPr>
              <a:t>WebService</a:t>
            </a:r>
            <a:r>
              <a:rPr lang="es-MX" dirty="0">
                <a:solidFill>
                  <a:schemeClr val="tx1"/>
                </a:solidFill>
              </a:rPr>
              <a:t> o las </a:t>
            </a:r>
            <a:r>
              <a:rPr lang="es-MX" dirty="0" err="1">
                <a:solidFill>
                  <a:schemeClr val="tx1"/>
                </a:solidFill>
              </a:rPr>
              <a:t>APIs</a:t>
            </a:r>
            <a:r>
              <a:rPr lang="es-MX" dirty="0">
                <a:solidFill>
                  <a:schemeClr val="tx1"/>
                </a:solidFill>
              </a:rPr>
              <a:t> de la aplicación se debe dirigir a la clase controlador </a:t>
            </a:r>
            <a:r>
              <a:rPr lang="es-MX" dirty="0" err="1">
                <a:solidFill>
                  <a:schemeClr val="tx1"/>
                </a:solidFill>
              </a:rPr>
              <a:t>FederaciónFutbolControlador.cs</a:t>
            </a:r>
            <a:r>
              <a:rPr lang="es-MX" dirty="0">
                <a:solidFill>
                  <a:schemeClr val="tx1"/>
                </a:solidFill>
              </a:rPr>
              <a:t>, dentro de esta se manejan las solicitudes GET para realizar la conversión de unidades. Se utiliza la anotación "[</a:t>
            </a:r>
            <a:r>
              <a:rPr lang="es-MX" dirty="0" err="1">
                <a:solidFill>
                  <a:schemeClr val="tx1"/>
                </a:solidFill>
              </a:rPr>
              <a:t>ApiController</a:t>
            </a:r>
            <a:r>
              <a:rPr lang="es-MX" dirty="0">
                <a:solidFill>
                  <a:schemeClr val="tx1"/>
                </a:solidFill>
              </a:rPr>
              <a:t>]" para indicar que el controlador es una API y se agrega la anotación "[</a:t>
            </a:r>
            <a:r>
              <a:rPr lang="es-MX" dirty="0" err="1">
                <a:solidFill>
                  <a:schemeClr val="tx1"/>
                </a:solidFill>
              </a:rPr>
              <a:t>Route</a:t>
            </a:r>
            <a:r>
              <a:rPr lang="es-MX" dirty="0">
                <a:solidFill>
                  <a:schemeClr val="tx1"/>
                </a:solidFill>
              </a:rPr>
              <a:t>("api/[</a:t>
            </a:r>
            <a:r>
              <a:rPr lang="es-MX" dirty="0" err="1">
                <a:solidFill>
                  <a:schemeClr val="tx1"/>
                </a:solidFill>
              </a:rPr>
              <a:t>controller</a:t>
            </a:r>
            <a:r>
              <a:rPr lang="es-MX" dirty="0">
                <a:solidFill>
                  <a:schemeClr val="tx1"/>
                </a:solidFill>
              </a:rPr>
              <a:t>]")] para establecer la ruta base de la API. Dentro del controlador, se implementan diferentes métodos decorados con las anotaciones [</a:t>
            </a:r>
            <a:r>
              <a:rPr lang="es-MX" dirty="0" err="1">
                <a:solidFill>
                  <a:schemeClr val="tx1"/>
                </a:solidFill>
              </a:rPr>
              <a:t>HttpGet</a:t>
            </a:r>
            <a:r>
              <a:rPr lang="es-MX" dirty="0">
                <a:solidFill>
                  <a:schemeClr val="tx1"/>
                </a:solidFill>
              </a:rPr>
              <a:t>] o [</a:t>
            </a:r>
            <a:r>
              <a:rPr lang="es-MX" dirty="0" err="1">
                <a:solidFill>
                  <a:schemeClr val="tx1"/>
                </a:solidFill>
              </a:rPr>
              <a:t>HttpPost</a:t>
            </a:r>
            <a:r>
              <a:rPr lang="es-MX" dirty="0">
                <a:solidFill>
                  <a:schemeClr val="tx1"/>
                </a:solidFill>
              </a:rPr>
              <a:t>] para responder a las solicitudes correspondientes. Estas anotaciones indican qué tipo de solicitud HTTP se espera para ejecutar el método respectivo.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9ECD9CD0-509D-CAC6-657A-7D2718D221C3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19CA8633-EBFC-1868-0412-50A821CE40B6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CBD98FD8-093A-62E7-19E0-D01B08B90B31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34</a:t>
              </a:r>
            </a:p>
          </p:txBody>
        </p:sp>
      </p:grpSp>
      <p:pic>
        <p:nvPicPr>
          <p:cNvPr id="10" name="Imagen 9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CA878A2-A396-2B67-FD36-63BEDAEEC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981" y="2662598"/>
            <a:ext cx="6185706" cy="294103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68845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r>
              <a:rPr lang="es-MX" dirty="0"/>
              <a:t>1.5 CREACIÓN DEL CLIENTE WEB</a:t>
            </a:r>
            <a:br>
              <a:rPr lang="es-MX" dirty="0"/>
            </a:br>
            <a:r>
              <a:rPr lang="es-MX" dirty="0"/>
              <a:t>1.5.1 CREACIÓN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400169" cy="374604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En la pantalla inicial, sobre la solución seleccionar la opción agregar -&gt; Nuevo proyecto.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DAD9934-D8CF-6581-5281-11C022D665FF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F240E736-A92F-F2F5-B046-557598B4F2C6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D520CB51-C315-5C1A-BF1F-AA33244F602D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35</a:t>
              </a:r>
            </a:p>
          </p:txBody>
        </p:sp>
      </p:grpSp>
      <p:pic>
        <p:nvPicPr>
          <p:cNvPr id="10" name="Imagen 9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5834FBC7-A2F9-7A37-9481-EE2B7CF0F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424" y="2566084"/>
            <a:ext cx="4838065" cy="32029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89888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r>
              <a:rPr lang="es-MX" dirty="0"/>
              <a:t>1.5 CREACIÓN DEL CLIENTE WEB</a:t>
            </a:r>
            <a:br>
              <a:rPr lang="es-MX" dirty="0"/>
            </a:br>
            <a:r>
              <a:rPr lang="es-MX" dirty="0"/>
              <a:t>1.5.1 CREACIÓN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400169" cy="374604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En la siguiente pantalla buscar el proyecto de tipo “Aplicación Web ASP </a:t>
            </a:r>
            <a:r>
              <a:rPr lang="es-MX" dirty="0" err="1">
                <a:solidFill>
                  <a:schemeClr val="tx1"/>
                </a:solidFill>
              </a:rPr>
              <a:t>.Net</a:t>
            </a:r>
            <a:r>
              <a:rPr lang="es-MX" dirty="0">
                <a:solidFill>
                  <a:schemeClr val="tx1"/>
                </a:solidFill>
              </a:rPr>
              <a:t> Core” 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27FF4B2-661C-471F-CDC0-0FF7FE8ACF68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7B85E066-332B-5FAF-6D7E-86EFDB2856CB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E1E0DCC8-6EF3-D5E7-27E0-EA1F35C9AD7F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36</a:t>
              </a:r>
            </a:p>
          </p:txBody>
        </p:sp>
      </p:grpSp>
      <p:pic>
        <p:nvPicPr>
          <p:cNvPr id="10" name="Imagen 9" descr="Interfaz de usuario gráfica, Texto, Aplicación, Correo electrónico, Teams&#10;&#10;Descripción generada automáticamente">
            <a:extLst>
              <a:ext uri="{FF2B5EF4-FFF2-40B4-BE49-F238E27FC236}">
                <a16:creationId xmlns:a16="http://schemas.microsoft.com/office/drawing/2014/main" id="{70839E2D-5533-ABF5-D13C-93DF057FE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081" y="2418112"/>
            <a:ext cx="5238750" cy="34918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47140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br>
              <a:rPr lang="es-MX" dirty="0"/>
            </a:br>
            <a:r>
              <a:rPr lang="es-MX" dirty="0"/>
              <a:t>1.5.1 CREACIÓN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Verifique una vez creado el proyecto que este contenga la siguiente estructura casi vacía con un solo archivo inicial.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462B8B5C-BC38-705D-9682-C454BE4705B2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5" name="Marcador de contenido 2">
              <a:extLst>
                <a:ext uri="{FF2B5EF4-FFF2-40B4-BE49-F238E27FC236}">
                  <a16:creationId xmlns:a16="http://schemas.microsoft.com/office/drawing/2014/main" id="{E96897F0-82F0-6D85-76AC-9941EA49F890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6CEAB3ED-D2EE-99BB-BBA2-902FB43778D5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37</a:t>
              </a:r>
            </a:p>
          </p:txBody>
        </p:sp>
      </p:grpSp>
      <p:pic>
        <p:nvPicPr>
          <p:cNvPr id="10" name="Imagen 9" descr="Texto&#10;&#10;Descripción generada automáticamente">
            <a:extLst>
              <a:ext uri="{FF2B5EF4-FFF2-40B4-BE49-F238E27FC236}">
                <a16:creationId xmlns:a16="http://schemas.microsoft.com/office/drawing/2014/main" id="{739023FC-00B3-032B-23DD-13FAF3003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636" y="3248753"/>
            <a:ext cx="3512820" cy="20764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604518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br>
              <a:rPr lang="es-MX" dirty="0"/>
            </a:br>
            <a:r>
              <a:rPr lang="es-MX" dirty="0"/>
              <a:t>1.5.3 CREACIÓN DEL FORMULARIO PARTIDOS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creará un archivo de tipo .</a:t>
            </a:r>
            <a:r>
              <a:rPr lang="es-MX" dirty="0" err="1">
                <a:solidFill>
                  <a:schemeClr val="tx1"/>
                </a:solidFill>
              </a:rPr>
              <a:t>aspx</a:t>
            </a:r>
            <a:r>
              <a:rPr lang="es-MX" dirty="0">
                <a:solidFill>
                  <a:schemeClr val="tx1"/>
                </a:solidFill>
              </a:rPr>
              <a:t> donde se reflejará la vista de la página web. Los elementos pueden cambiar de acuerdo con el gusto o diseño personal.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13A52BC-D1A5-8EFE-9DA4-E579E915CCD0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0465348F-1508-C1F9-2E32-BB5A055F761F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D85EF3AD-F8CD-E037-4857-ECCE376D3378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42</a:t>
              </a:r>
            </a:p>
          </p:txBody>
        </p:sp>
      </p:grpSp>
      <p:pic>
        <p:nvPicPr>
          <p:cNvPr id="11" name="Imagen 1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850A699-B8A6-D63C-3F30-123B35AE8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337" y="2733328"/>
            <a:ext cx="5267325" cy="307213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53691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br>
              <a:rPr lang="es-MX" dirty="0"/>
            </a:br>
            <a:r>
              <a:rPr lang="es-MX" dirty="0"/>
              <a:t>1.5.4 CREACIÓN DEL FORMULARIO LOCALIDADES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da clic derecho sobre la carpeta de la vista, se seleccionará agregar -&gt; Formulario Web </a:t>
            </a:r>
            <a:r>
              <a:rPr lang="es-MX" dirty="0" err="1">
                <a:solidFill>
                  <a:schemeClr val="tx1"/>
                </a:solidFill>
              </a:rPr>
              <a:t>Form</a:t>
            </a:r>
            <a:r>
              <a:rPr lang="es-MX" dirty="0">
                <a:solidFill>
                  <a:schemeClr val="tx1"/>
                </a:solidFill>
              </a:rPr>
              <a:t>, con el nombre de “Localidades”.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4BF572AC-6C6C-3DD1-1C3A-F988B1335723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FED75F17-9FEC-6054-7319-AFE744376321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A276BBF8-1A48-DBF0-D865-1E353253FBB1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43</a:t>
              </a:r>
            </a:p>
          </p:txBody>
        </p:sp>
      </p:grpSp>
      <p:pic>
        <p:nvPicPr>
          <p:cNvPr id="11" name="Imagen 1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5611566-A646-6499-7180-164F0EF1C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337" y="2462041"/>
            <a:ext cx="5267325" cy="307213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383471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br>
              <a:rPr lang="es-MX" dirty="0"/>
            </a:br>
            <a:r>
              <a:rPr lang="es-MX" dirty="0"/>
              <a:t>1.5.5 CREACIÓN DEL FORMULARIO COMPRAS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da clic derecho sobre la carpeta de la vista, se seleccionará agregar -&gt; Formulario Web </a:t>
            </a:r>
            <a:r>
              <a:rPr lang="es-MX" dirty="0" err="1">
                <a:solidFill>
                  <a:schemeClr val="tx1"/>
                </a:solidFill>
              </a:rPr>
              <a:t>Form</a:t>
            </a:r>
            <a:r>
              <a:rPr lang="es-MX" dirty="0">
                <a:solidFill>
                  <a:schemeClr val="tx1"/>
                </a:solidFill>
              </a:rPr>
              <a:t>, con el nombre de “Compras”..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5895C3DD-34EC-AE66-F6FD-E3622FF188B1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5" name="Marcador de contenido 2">
              <a:extLst>
                <a:ext uri="{FF2B5EF4-FFF2-40B4-BE49-F238E27FC236}">
                  <a16:creationId xmlns:a16="http://schemas.microsoft.com/office/drawing/2014/main" id="{8FB840F6-7C11-9A42-7712-2BEAB0F2F9C6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1.1	</a:t>
              </a:r>
              <a:r>
                <a:rPr lang="es-EC" sz="900" b="1" dirty="0">
                  <a:solidFill>
                    <a:srgbClr val="FFFF00"/>
                  </a:solidFill>
                </a:rPr>
                <a:t>CREACIÓN DE LA </a:t>
              </a:r>
              <a:r>
                <a:rPr lang="es-EC" sz="900" dirty="0">
                  <a:solidFill>
                    <a:schemeClr val="bg1"/>
                  </a:solidFill>
                </a:rPr>
                <a:t>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7BC2AB55-D5C6-E265-4CD1-216CF1F42D43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44</a:t>
              </a:r>
            </a:p>
          </p:txBody>
        </p:sp>
      </p:grpSp>
      <p:pic>
        <p:nvPicPr>
          <p:cNvPr id="11" name="Imagen 10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8E6A0A3-4DC4-4C2E-D8D9-BC56ACF06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126" y="1945794"/>
            <a:ext cx="5266055" cy="42100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35890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br>
              <a:rPr lang="es-MX" dirty="0"/>
            </a:br>
            <a:r>
              <a:rPr lang="es-MX" dirty="0"/>
              <a:t>1.5.5 CREACIÓN DEL FORMULARIO COMPRAS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creará un archivo de tipo .</a:t>
            </a:r>
            <a:r>
              <a:rPr lang="es-MX" dirty="0" err="1">
                <a:solidFill>
                  <a:schemeClr val="tx1"/>
                </a:solidFill>
              </a:rPr>
              <a:t>aspx</a:t>
            </a:r>
            <a:r>
              <a:rPr lang="es-MX" dirty="0">
                <a:solidFill>
                  <a:schemeClr val="tx1"/>
                </a:solidFill>
              </a:rPr>
              <a:t> donde se reflejará la vista de la página web. Los elementos pueden cambiar de acuerdo con el gusto o diseño personal.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393CD7D-D69E-D0AE-E457-3A2B92A4F01D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393509F5-0AF7-DAB0-A736-AB1614D48AD4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4CA3988-D94B-A8E0-E483-2D9154ADD5EE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45</a:t>
              </a:r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961D4037-0EF5-1E84-8198-805B33A62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08" y="2365358"/>
            <a:ext cx="5248275" cy="37909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42933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br>
              <a:rPr lang="es-MX" dirty="0"/>
            </a:br>
            <a:r>
              <a:rPr lang="es-MX" dirty="0"/>
              <a:t>1.5.6 CREACIÓN DEL FORMULARIO REPORTES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da clic derecho sobre la carpeta de la vista, se seleccionará agregar -&gt; Formulario Web </a:t>
            </a:r>
            <a:r>
              <a:rPr lang="es-MX" dirty="0" err="1">
                <a:solidFill>
                  <a:schemeClr val="tx1"/>
                </a:solidFill>
              </a:rPr>
              <a:t>Form</a:t>
            </a:r>
            <a:r>
              <a:rPr lang="es-MX" dirty="0">
                <a:solidFill>
                  <a:schemeClr val="tx1"/>
                </a:solidFill>
              </a:rPr>
              <a:t>, con el nombre de “Reportes”.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C35E9EAD-3BB7-9598-02BE-897386D262BF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9D1052FB-B315-1A37-B180-E8B4575B841C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BF6B2125-C7CA-D608-E8F2-219EDF41CA13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46</a:t>
              </a:r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2B0FCA89-3317-EE08-D3AD-BE8508593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955" y="2464581"/>
            <a:ext cx="5241290" cy="30670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46794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1566B89-C470-4C69-8689-38673C7B7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0708B1-1822-4D0E-B3F8-BF6E36438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190" y="457201"/>
            <a:ext cx="7363959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1EAB69CE-6296-4D71-8DB3-BF71FD518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39774" y="453643"/>
            <a:ext cx="329184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45B34FBD-A817-4E6B-8CD9-1BCA9CB67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189" y="681070"/>
            <a:ext cx="7363960" cy="56933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74A96B-D8F1-4165-BDCB-F0271F926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381" y="1152939"/>
            <a:ext cx="6583680" cy="4539113"/>
          </a:xfrm>
        </p:spPr>
        <p:txBody>
          <a:bodyPr anchor="ctr">
            <a:normAutofit/>
          </a:bodyPr>
          <a:lstStyle/>
          <a:p>
            <a:r>
              <a:rPr lang="es-ES" sz="5400" dirty="0">
                <a:solidFill>
                  <a:srgbClr val="FFFFFF"/>
                </a:solidFill>
              </a:rPr>
              <a:t>1	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450567-4B65-45C0-A0CF-8E25C3139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681" y="1152939"/>
            <a:ext cx="3400126" cy="4539113"/>
          </a:xfrm>
        </p:spPr>
        <p:txBody>
          <a:bodyPr anchor="ctr">
            <a:normAutofit lnSpcReduction="10000"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" sz="1800" dirty="0">
                <a:solidFill>
                  <a:srgbClr val="548DD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presente practica se tratará de 5 programas en los cuales se indicarán las bases de los microservicios tanto para la parte encargada de gestionar los microservicios (1 lado del servidor) y los encargados de consumirlos (4 lados del cliente), es debido a ello será necesario la creación de 5 proyectos diferentes con sus propias estructuras y lógicas de codificación como se podrá observar a continuación.</a:t>
            </a:r>
            <a:endParaRPr lang="es-EC" sz="1800" dirty="0">
              <a:solidFill>
                <a:srgbClr val="548DD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3D2310E-26B1-4889-8EDE-811C71ECE2B7}"/>
              </a:ext>
            </a:extLst>
          </p:cNvPr>
          <p:cNvSpPr txBox="1"/>
          <p:nvPr/>
        </p:nvSpPr>
        <p:spPr>
          <a:xfrm>
            <a:off x="11735133" y="6457890"/>
            <a:ext cx="45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92708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br>
              <a:rPr lang="es-MX" dirty="0"/>
            </a:br>
            <a:r>
              <a:rPr lang="es-MX" dirty="0"/>
              <a:t>1.5.6 CREACIÓN DEL FORMULARIO REPORTES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creará un archivo de tipo .</a:t>
            </a:r>
            <a:r>
              <a:rPr lang="es-MX" dirty="0" err="1">
                <a:solidFill>
                  <a:schemeClr val="tx1"/>
                </a:solidFill>
              </a:rPr>
              <a:t>aspx</a:t>
            </a:r>
            <a:r>
              <a:rPr lang="es-MX" dirty="0">
                <a:solidFill>
                  <a:schemeClr val="tx1"/>
                </a:solidFill>
              </a:rPr>
              <a:t> donde se reflejará la vista de la página web. Los elementos pueden cambiar de acuerdo con el gusto o diseño personal.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D93EC548-6CC4-6E77-B202-10DD1BF15D74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BE08C4B0-933F-F265-3459-91D608BFA63E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9A87768-8EA4-580D-594C-1ABF1FDB0A64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47</a:t>
              </a:r>
            </a:p>
          </p:txBody>
        </p:sp>
      </p:grpSp>
      <p:pic>
        <p:nvPicPr>
          <p:cNvPr id="10" name="Imagen 9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E23D63A-F5AA-3E0F-AC3C-80011C8FC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099" y="2748690"/>
            <a:ext cx="5257800" cy="30765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78532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br>
              <a:rPr lang="es-MX" dirty="0"/>
            </a:br>
            <a:r>
              <a:rPr lang="es-MX" dirty="0"/>
              <a:t>1.6 CREACIÓN DEL CLIENTE ESCRITORIO</a:t>
            </a:r>
            <a:br>
              <a:rPr lang="es-MX" dirty="0"/>
            </a:br>
            <a:r>
              <a:rPr lang="es-MX" dirty="0"/>
              <a:t>1.6.1 CREACIÓN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En la pantalla inicial, sobre la solución seleccionar la opción agregar -&gt; Nuevo proyecto.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BF38C8B-B012-EF2A-9645-DBC976D5A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549" y="2279785"/>
            <a:ext cx="5362900" cy="400929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E6F159F4-6559-ADC6-946A-5A1A0653AC7A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373D0A52-32AB-6A4F-05E1-8C2AFD0432BF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</a:t>
              </a:r>
              <a:r>
                <a:rPr lang="es-EC" sz="900" b="1" dirty="0">
                  <a:solidFill>
                    <a:srgbClr val="FFFF00"/>
                  </a:solidFill>
                </a:rPr>
                <a:t>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914F070D-27AA-6025-29BD-7885AE27E5B8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48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9408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br>
              <a:rPr lang="es-MX" dirty="0"/>
            </a:br>
            <a:br>
              <a:rPr lang="es-MX" dirty="0"/>
            </a:br>
            <a:r>
              <a:rPr lang="es-MX" dirty="0"/>
              <a:t>1.6.1 CREACIÓN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En la siguiente pantalla buscar el proyecto de tipo “Aplicación de Windows </a:t>
            </a:r>
            <a:r>
              <a:rPr lang="es-MX" dirty="0" err="1">
                <a:solidFill>
                  <a:schemeClr val="tx1"/>
                </a:solidFill>
              </a:rPr>
              <a:t>forms</a:t>
            </a:r>
            <a:r>
              <a:rPr lang="es-MX" dirty="0">
                <a:solidFill>
                  <a:schemeClr val="tx1"/>
                </a:solidFill>
              </a:rPr>
              <a:t> (.NET Framework)” 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A3C805F-1247-0EE9-AC43-A7DE38DF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737" y="2418112"/>
            <a:ext cx="4619625" cy="30746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5831D69A-0486-9AEF-EF70-719A03D66579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499D3FD4-8CF1-52A1-CBF8-0DD90BB45FD4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847BD5DB-3FF5-0D5F-4D01-094710B9526A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49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3738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br>
              <a:rPr lang="es-MX" dirty="0"/>
            </a:br>
            <a:br>
              <a:rPr lang="es-MX" dirty="0"/>
            </a:br>
            <a:r>
              <a:rPr lang="es-MX" dirty="0"/>
              <a:t>1.6.1 CREACIÓN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 lnSpcReduction="10000"/>
          </a:bodyPr>
          <a:lstStyle/>
          <a:p>
            <a:r>
              <a:rPr lang="es-MX" dirty="0">
                <a:solidFill>
                  <a:schemeClr val="tx1"/>
                </a:solidFill>
              </a:rPr>
              <a:t>Lo siguiente será seleccionar el nombre del proyecto y la ubicación del mismo, la ubicación será dentro de una carpeta llamada “02. Cliente”, para el nombre del proyecto deberá tener el nombre de “</a:t>
            </a:r>
            <a:r>
              <a:rPr lang="es-MX" dirty="0" err="1">
                <a:solidFill>
                  <a:schemeClr val="tx1"/>
                </a:solidFill>
              </a:rPr>
              <a:t>ClienteEscritorio</a:t>
            </a:r>
            <a:r>
              <a:rPr lang="es-MX" dirty="0">
                <a:solidFill>
                  <a:schemeClr val="tx1"/>
                </a:solidFill>
              </a:rPr>
              <a:t>” . El proyecto se mantendrá por defecto la versión 4.7.2 de </a:t>
            </a:r>
            <a:r>
              <a:rPr lang="es-MX" dirty="0" err="1">
                <a:solidFill>
                  <a:schemeClr val="tx1"/>
                </a:solidFill>
              </a:rPr>
              <a:t>.Net</a:t>
            </a:r>
            <a:r>
              <a:rPr lang="es-MX" dirty="0">
                <a:solidFill>
                  <a:schemeClr val="tx1"/>
                </a:solidFill>
              </a:rPr>
              <a:t> Framework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83EEA5E3-512C-B5CE-07CB-4E3C9C80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684" y="2330932"/>
            <a:ext cx="4946631" cy="329264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48EBC84C-2B7D-EFA5-0651-AA80464AAD82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5B0DF651-FD94-2BF5-10E6-A43C206C89B9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2FBC686A-9E51-7E9C-0FAE-3DA7AC8687D8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8599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br>
              <a:rPr lang="es-MX" dirty="0"/>
            </a:br>
            <a:br>
              <a:rPr lang="es-MX" dirty="0"/>
            </a:br>
            <a:r>
              <a:rPr lang="es-MX" dirty="0"/>
              <a:t>1.6.1 CREACIÓN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Verifique una vez creado el proyecto que este contenga la siguiente estructura casi vacía con un solo archivo inicial.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4" name="Imagen 3" descr="Texto, Aplicación&#10;&#10;Descripción generada automáticamente">
            <a:extLst>
              <a:ext uri="{FF2B5EF4-FFF2-40B4-BE49-F238E27FC236}">
                <a16:creationId xmlns:a16="http://schemas.microsoft.com/office/drawing/2014/main" id="{D2CE30B7-151E-ACAC-7EE4-0D5F78ED6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0" y="2832232"/>
            <a:ext cx="4018808" cy="23098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0DCBF3D8-67F2-4169-BB0B-D71B57A64B88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53B03841-CFFE-1D37-720C-53C7C54B3F70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E9C42F37-A027-A3FC-40EF-08D2B8BCC151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51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8874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br>
              <a:rPr lang="es-MX" dirty="0"/>
            </a:br>
            <a:r>
              <a:rPr lang="es-MX" dirty="0"/>
              <a:t>1.6.3 CREACIÓN DEL FORMULARIO MENUPRINCIPAL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da clic derecho sobre la carpeta de la vista, se seleccionará agregar -&gt; Formulario, con el nombre de “</a:t>
            </a:r>
            <a:r>
              <a:rPr lang="es-MX" dirty="0" err="1">
                <a:solidFill>
                  <a:schemeClr val="tx1"/>
                </a:solidFill>
              </a:rPr>
              <a:t>MenuPrincipal</a:t>
            </a:r>
            <a:r>
              <a:rPr lang="es-MX" dirty="0">
                <a:solidFill>
                  <a:schemeClr val="tx1"/>
                </a:solidFill>
              </a:rPr>
              <a:t>”.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58EB991C-8632-9B25-C28B-9D59F834929D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B65F2C87-D8F0-63E2-8921-1F3CDAF31C7B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A4A0A2F8-A2ED-BB12-DB46-F4DADD0D3416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55</a:t>
              </a:r>
            </a:p>
          </p:txBody>
        </p:sp>
      </p:grpSp>
      <p:pic>
        <p:nvPicPr>
          <p:cNvPr id="10" name="Imagen 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6072101-8D87-F547-383A-C8D8C1BBE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754" y="1943735"/>
            <a:ext cx="5229225" cy="14852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422D7137-7451-4D2D-8C42-559F8CE7F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355" y="3688470"/>
            <a:ext cx="5280025" cy="30575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8870872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s-MX" dirty="0"/>
            </a:br>
            <a:r>
              <a:rPr lang="es-MX" dirty="0"/>
              <a:t>1.6.4 CREACIÓN DEL FORMULARIO PARTIDOSVISTA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da clic derecho sobre la carpeta de la vista, se seleccionará agregar -&gt; Formulario, con el nombre de “</a:t>
            </a:r>
            <a:r>
              <a:rPr lang="es-MX" dirty="0" err="1">
                <a:solidFill>
                  <a:schemeClr val="tx1"/>
                </a:solidFill>
              </a:rPr>
              <a:t>PartidosVista</a:t>
            </a:r>
            <a:r>
              <a:rPr lang="es-MX" dirty="0">
                <a:solidFill>
                  <a:schemeClr val="tx1"/>
                </a:solidFill>
              </a:rPr>
              <a:t>”.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1592F63-5F77-122D-26B0-A1E5E3920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219" y="2616592"/>
            <a:ext cx="5643562" cy="24245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BDF0BCD3-2503-7F5C-2BC7-6F41B00B0C70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5" name="Marcador de contenido 2">
              <a:extLst>
                <a:ext uri="{FF2B5EF4-FFF2-40B4-BE49-F238E27FC236}">
                  <a16:creationId xmlns:a16="http://schemas.microsoft.com/office/drawing/2014/main" id="{82F84CEE-C968-B346-7E51-F0285D52A10E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BB712C59-EDBD-BA15-6683-C66EBB911245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56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6521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s-MX" dirty="0"/>
            </a:br>
            <a:r>
              <a:rPr lang="es-MX" dirty="0"/>
              <a:t>1.6.4 CREACIÓN DEL FORMULARIO PARTIDOSVISTA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creará un archivo de tipo .</a:t>
            </a:r>
            <a:r>
              <a:rPr lang="es-MX" dirty="0" err="1">
                <a:solidFill>
                  <a:schemeClr val="tx1"/>
                </a:solidFill>
              </a:rPr>
              <a:t>cs</a:t>
            </a:r>
            <a:r>
              <a:rPr lang="es-MX" dirty="0">
                <a:solidFill>
                  <a:schemeClr val="tx1"/>
                </a:solidFill>
              </a:rPr>
              <a:t> donde se reflejará la vista del formulario. Los elementos pueden cambiar de acuerdo con el gusto o diseño personal.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B945E72-7713-6B36-6965-5B0CA2B97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979" y="2559196"/>
            <a:ext cx="5400040" cy="287782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FD85CC50-0B70-A63E-0EDE-53834FB7AC8A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5A106F4E-AD59-2057-F728-D5F5089156F9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003DF193-4D77-88A2-1B38-3BB197AF01ED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57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1581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s-MX" dirty="0"/>
            </a:br>
            <a:r>
              <a:rPr lang="es-MX" dirty="0"/>
              <a:t>1.6.5 CREACIÓN DEL FORMULARIO FACTURAS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da clic derecho sobre la carpeta de la vista, se seleccionará agregar -&gt; Formulario, con el nombre de “Facturas”.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6DE74D6-6561-98C5-974B-9D2CB3ED7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062" y="2952578"/>
            <a:ext cx="4867275" cy="20910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F3E2FFCF-4538-E450-A9ED-0EA66D659634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5" name="Marcador de contenido 2">
              <a:extLst>
                <a:ext uri="{FF2B5EF4-FFF2-40B4-BE49-F238E27FC236}">
                  <a16:creationId xmlns:a16="http://schemas.microsoft.com/office/drawing/2014/main" id="{65F301AC-1E5B-5714-1AA1-B8C1570961DB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1.1	</a:t>
              </a:r>
              <a:r>
                <a:rPr lang="es-EC" sz="900" b="1" dirty="0">
                  <a:solidFill>
                    <a:srgbClr val="FFFF00"/>
                  </a:solidFill>
                </a:rPr>
                <a:t>CREACIÓN</a:t>
              </a:r>
              <a:r>
                <a:rPr lang="es-EC" sz="900" dirty="0">
                  <a:solidFill>
                    <a:schemeClr val="bg1"/>
                  </a:solidFill>
                </a:rPr>
                <a:t>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171A1088-C5FA-589A-E4B0-90ECD6BF4580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58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5985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s-MX" dirty="0"/>
            </a:br>
            <a:r>
              <a:rPr lang="es-MX" dirty="0"/>
              <a:t>1.6.5 CREACIÓN DEL FORMULARIO FACTURAS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creará un archivo de tipo .</a:t>
            </a:r>
            <a:r>
              <a:rPr lang="es-MX" dirty="0" err="1">
                <a:solidFill>
                  <a:schemeClr val="tx1"/>
                </a:solidFill>
              </a:rPr>
              <a:t>cs</a:t>
            </a:r>
            <a:r>
              <a:rPr lang="es-MX" dirty="0">
                <a:solidFill>
                  <a:schemeClr val="tx1"/>
                </a:solidFill>
              </a:rPr>
              <a:t> donde se reflejará la vista del formulario. Los elementos pueden cambiar de acuerdo con el gusto o diseño personal.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F2E839-966C-03F7-B62B-ADEC08679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794" y="2717946"/>
            <a:ext cx="4804410" cy="25603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E8DADB89-5BAD-9E6B-1C06-3E7FA213FB65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A9A45F64-D694-D151-9483-9D093A9E0A8E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97E1EC21-8BD0-B1E4-966E-BD36669CB340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59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70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08" y="528535"/>
            <a:ext cx="8432324" cy="1288691"/>
          </a:xfrm>
        </p:spPr>
        <p:txBody>
          <a:bodyPr>
            <a:normAutofit/>
          </a:bodyPr>
          <a:lstStyle/>
          <a:p>
            <a:r>
              <a:rPr lang="es-MX" dirty="0"/>
              <a:t>1.1 CREACIÓN DE LA BASE DE DATOS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70" y="2203941"/>
            <a:ext cx="2493439" cy="3780467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comenzará con la creación de la base de datos, por lo que se inicia el aplicativo de SQL Server Management Studio 2019 e inicie sesión. 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9A62F3-0504-4D17-9656-5FC748800A81}"/>
              </a:ext>
            </a:extLst>
          </p:cNvPr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0FE1EE-437B-F9FE-E6D6-8504679FFC8C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dirty="0">
                <a:solidFill>
                  <a:schemeClr val="bg1"/>
                </a:solidFill>
              </a:rPr>
              <a:t>11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C742C7F-3299-6937-487D-74E1A76DF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973" y="2666565"/>
            <a:ext cx="4018054" cy="277653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CB7D3277-A118-6DBC-29DB-F415DDB52B63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4" name="Marcador de contenido 2">
              <a:extLst>
                <a:ext uri="{FF2B5EF4-FFF2-40B4-BE49-F238E27FC236}">
                  <a16:creationId xmlns:a16="http://schemas.microsoft.com/office/drawing/2014/main" id="{A8A11A42-E510-3811-86C0-4369A14B01E3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1.1	</a:t>
              </a:r>
              <a:r>
                <a:rPr lang="es-EC" sz="900" b="1" dirty="0">
                  <a:solidFill>
                    <a:srgbClr val="FFFF00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66858E26-AB8D-7314-85C9-3500A40B8EB5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9092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1.6.6 CREACIÓN DEL FORMULARIO FACTURASGENERADAS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da clic derecho sobre la carpeta de la vista, se seleccionará agregar -&gt; Formulario, con el nombre de “Facturas Generadas”.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C139BD0-0D1B-CFC3-3234-A657B1273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3050990"/>
            <a:ext cx="4867275" cy="20910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769B94CA-8968-62E1-EFD1-D3BB2D525A4E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DAB5F43A-EE97-AD57-93DB-56CE2164B115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4347F29-98B9-E7C1-9FF9-FA6236DEC5C2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60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0989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1.6.6 CREACIÓN DEL FORMULARIO FACTURASGENERADAS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creará un archivo de tipo .</a:t>
            </a:r>
            <a:r>
              <a:rPr lang="es-MX" dirty="0" err="1">
                <a:solidFill>
                  <a:schemeClr val="tx1"/>
                </a:solidFill>
              </a:rPr>
              <a:t>cs</a:t>
            </a:r>
            <a:r>
              <a:rPr lang="es-MX" dirty="0">
                <a:solidFill>
                  <a:schemeClr val="tx1"/>
                </a:solidFill>
              </a:rPr>
              <a:t> donde se reflejará la vista del formulario. Los elementos pueden cambiar de acuerdo con el gusto o diseño personal.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4" name="Imagen 3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E659FCA0-4DA5-B45A-1AD9-A5EBFAF2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895" y="2546700"/>
            <a:ext cx="5492117" cy="292682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24EBBC8E-4C09-0C3B-563C-9DA9C3212995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13BE86E6-5405-76C0-FAD0-EE9F65D4A24E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BF5E14AD-866D-DD05-2F04-CD3E8B4B5D05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61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96909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1.6.7 CREACIÓN DEL FORMULARIO COMPRARBOLETO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da clic derecho sobre la carpeta de la vista, se seleccionará agregar -&gt; Formulario, con el nombre de “Facturas Generadas”.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5DBCF03-EBCC-C62D-CB42-6F86129C2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778" y="3020833"/>
            <a:ext cx="5156443" cy="221528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DFE10F96-90F5-2E4B-ACB1-F20B64F09DB2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75C02776-AED6-B9DE-D273-564280C790A0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257D8574-483C-81BC-CA25-099C7E80E4F5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62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46573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1.6.8 CREACIÓN DEL FORMULARIO REPORTES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da clic derecho sobre la carpeta de la vista, se seleccionará agregar -&gt; Formulario, con el nombre de “Reportes”.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FE13B0D8-6F2C-71A9-76B3-3BA506767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362" y="3238906"/>
            <a:ext cx="4867275" cy="20910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5B94F7BC-2D27-11EB-0161-F2A468A8F0A8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5" name="Marcador de contenido 2">
              <a:extLst>
                <a:ext uri="{FF2B5EF4-FFF2-40B4-BE49-F238E27FC236}">
                  <a16:creationId xmlns:a16="http://schemas.microsoft.com/office/drawing/2014/main" id="{DA79E447-5E4A-833C-4D3D-DF38488E4128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E17927B9-7D7C-D975-07B8-8306131E9E55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63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06437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1.6.8 CREACIÓN DEL FORMULARIO REPORTES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creará un archivo de tipo .</a:t>
            </a:r>
            <a:r>
              <a:rPr lang="es-MX" dirty="0" err="1">
                <a:solidFill>
                  <a:schemeClr val="tx1"/>
                </a:solidFill>
              </a:rPr>
              <a:t>cs</a:t>
            </a:r>
            <a:r>
              <a:rPr lang="es-MX" dirty="0">
                <a:solidFill>
                  <a:schemeClr val="tx1"/>
                </a:solidFill>
              </a:rPr>
              <a:t> donde se reflejará la vista del formulario. Los elementos pueden cambiar de acuerdo con el gusto o diseño personal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4" name="Imagen 3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6AB10A6E-0B87-84AE-D4BA-A0833AFA2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346" y="2800350"/>
            <a:ext cx="5221308" cy="278202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BB6279BA-B481-605B-1E5E-A426EE687C89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B8F66DF6-F54A-E1FB-43B2-26864242DAE5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9A16063F-6F7A-FFFF-84D3-BEC0F49C9E2D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64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1339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1.7 CREACIÓN DEL CLIENTE CONSOLA</a:t>
            </a:r>
            <a:br>
              <a:rPr lang="es-MX" dirty="0"/>
            </a:br>
            <a:r>
              <a:rPr lang="es-MX" dirty="0"/>
              <a:t>1.7.1 CREACIÓN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En la pantalla inicial, sobre la solución seleccionar la opción agregar -&gt; Nuevo proyecto.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B42A4E9-5EE6-24E3-DE60-DF003D290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746" y="2418112"/>
            <a:ext cx="5016591" cy="375039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5F22080C-5556-F488-B481-E7FE0B06DB29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23CEF7FF-F4DB-3BF6-5363-682F69B69ABC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4DABDECF-52F1-13B3-EADE-A8C99B5C91E4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65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1208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1.7.1 CREACIÓN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En la siguiente pantalla buscar el proyecto de tipo “Aplicación de Consola (.NET Framework)” 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E21B6FB-4D24-C153-B8FC-2A763D597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889" y="2418112"/>
            <a:ext cx="5080893" cy="33820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1222867A-BD6A-1776-17C1-ED8657CE1D8B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5A8459AF-9683-07C2-5279-916A924C01BD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C34A9C5-4FA9-672A-74A0-ABC32C567A74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66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410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1.7.1 CREACIÓN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Lo siguiente será seleccionar el nombre del proyecto y la ubicación del mismo, la ubicación será dentro de una carpeta llamada “02. Cliente”, para el nombre del proyecto deberá tener el nombre de “</a:t>
            </a:r>
            <a:r>
              <a:rPr lang="es-MX" dirty="0" err="1">
                <a:solidFill>
                  <a:schemeClr val="tx1"/>
                </a:solidFill>
              </a:rPr>
              <a:t>ClienteConsola</a:t>
            </a:r>
            <a:r>
              <a:rPr lang="es-MX" dirty="0">
                <a:solidFill>
                  <a:schemeClr val="tx1"/>
                </a:solidFill>
              </a:rPr>
              <a:t>” . El proyecto se mantendrá por defecto la versión 4.7.2 de </a:t>
            </a:r>
            <a:r>
              <a:rPr lang="es-MX" dirty="0" err="1">
                <a:solidFill>
                  <a:schemeClr val="tx1"/>
                </a:solidFill>
              </a:rPr>
              <a:t>.Net</a:t>
            </a:r>
            <a:r>
              <a:rPr lang="es-MX" dirty="0">
                <a:solidFill>
                  <a:schemeClr val="tx1"/>
                </a:solidFill>
              </a:rPr>
              <a:t> Framework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EED560F-6A36-2E2A-9032-38AA50E64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636" y="2374406"/>
            <a:ext cx="4639099" cy="3088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0672C2FF-0187-4046-6B11-6370DBF83106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EE103374-3298-5191-15FF-E848B5C921FA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6F212CDF-7EF3-1F3A-D818-9CD8644A1649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67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0416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1.7.1 CREACIÓN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Verifique una vez creado el proyecto que este contenga la siguiente estructura casi vacía con un solo archivo inicial.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F3CFCB6F-47C2-41B3-D5D4-61B1CE553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787" y="2533650"/>
            <a:ext cx="4481445" cy="260839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621F6D84-FBC7-2483-8794-7D65B8A95FA6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C76AFBA8-47E9-BE23-5809-4CC042FDB916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4556FAA-DD62-DFC1-1332-C34D400DD661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68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1205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1.7.2 ENLACE DEL WEBSERVICE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El cliente al tener que consumir operaciones desde el anterior proyecto debe consumir el </a:t>
            </a:r>
            <a:r>
              <a:rPr lang="es-MX" dirty="0" err="1">
                <a:solidFill>
                  <a:schemeClr val="tx1"/>
                </a:solidFill>
              </a:rPr>
              <a:t>WebService</a:t>
            </a:r>
            <a:r>
              <a:rPr lang="es-MX" dirty="0">
                <a:solidFill>
                  <a:schemeClr val="tx1"/>
                </a:solidFill>
              </a:rPr>
              <a:t> del proyecto anterior, para ello de clic derecho sobre el proyecto y seleccione agregar -&gt; Referencia de servicio.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53C6A4C-0DB6-AECC-DCCF-151126225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244" y="2224092"/>
            <a:ext cx="4197350" cy="412068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33BD90A9-68F0-0DE5-0C38-AFC26782E8CF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B8AAF953-E323-3AF8-F4D5-82887D3D5B58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874E7906-C487-1DDD-18E8-85D8DBE574B0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69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4882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08" y="528535"/>
            <a:ext cx="8432324" cy="1288691"/>
          </a:xfrm>
        </p:spPr>
        <p:txBody>
          <a:bodyPr>
            <a:normAutofit/>
          </a:bodyPr>
          <a:lstStyle/>
          <a:p>
            <a:r>
              <a:rPr lang="es-MX" dirty="0"/>
              <a:t>1.1 CREACIÓN DE LA BASE DE DATOS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317" y="2118216"/>
            <a:ext cx="7002905" cy="935355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Ahora se selecciona en la opción “New </a:t>
            </a:r>
            <a:r>
              <a:rPr lang="es-ES" dirty="0" err="1">
                <a:solidFill>
                  <a:schemeClr val="tx1"/>
                </a:solidFill>
              </a:rPr>
              <a:t>Query</a:t>
            </a:r>
            <a:r>
              <a:rPr lang="es-ES" dirty="0">
                <a:solidFill>
                  <a:schemeClr val="tx1"/>
                </a:solidFill>
              </a:rPr>
              <a:t>” en la barra de opciones ubicado en la parte superior de la ventana.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9A62F3-0504-4D17-9656-5FC748800A81}"/>
              </a:ext>
            </a:extLst>
          </p:cNvPr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0FE1EE-437B-F9FE-E6D6-8504679FFC8C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dirty="0">
                <a:solidFill>
                  <a:schemeClr val="bg1"/>
                </a:solidFill>
              </a:rPr>
              <a:t>11</a:t>
            </a:r>
          </a:p>
        </p:txBody>
      </p:sp>
      <p:pic>
        <p:nvPicPr>
          <p:cNvPr id="4" name="Imagen 3" descr="Imagen que contiene Word&#10;&#10;Descripción generada automáticamente">
            <a:extLst>
              <a:ext uri="{FF2B5EF4-FFF2-40B4-BE49-F238E27FC236}">
                <a16:creationId xmlns:a16="http://schemas.microsoft.com/office/drawing/2014/main" id="{AF4AAC9F-CD5F-6139-3281-DAE0CE452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5" y="3336752"/>
            <a:ext cx="7677153" cy="104137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5007F003-9531-1AD7-8E70-94DA0166868D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B3548293-1DC2-ABE4-B179-023D19FB9FE1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1.1	</a:t>
              </a:r>
              <a:r>
                <a:rPr lang="es-EC" sz="900" b="1" dirty="0">
                  <a:solidFill>
                    <a:srgbClr val="FFFF00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EEC453E-03A9-A7CE-2BDE-D7F77D3F7080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73366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1.7.2 ENLACE DEL WEBSERVICE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En la siguiente pantalla que aparecerá deberá incluir la dirección del servicio creado anteriormente, como el proyecto se encuentra en la misma solución se podrá detectar automáticamente dando clic en “Detectar” y seleccione el proyecto. Adicionalmente se asigna el nombre de “</a:t>
            </a:r>
            <a:r>
              <a:rPr lang="es-MX" dirty="0" err="1">
                <a:solidFill>
                  <a:schemeClr val="tx1"/>
                </a:solidFill>
              </a:rPr>
              <a:t>ServicioReferecia</a:t>
            </a:r>
            <a:r>
              <a:rPr lang="es-MX" dirty="0">
                <a:solidFill>
                  <a:schemeClr val="tx1"/>
                </a:solidFill>
              </a:rPr>
              <a:t>”.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4" name="Imagen 3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94B425F5-206B-E412-6721-9CBE5CB71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235" y="2200274"/>
            <a:ext cx="4581966" cy="37433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B08981A2-CC97-6E9A-E21E-4701684174B0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215D44D0-3596-98C2-DA51-DC79A473A2A5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FD124F09-00AF-FAF3-78AB-6DC5A2D8D759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70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635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1.7.2 ENLACE DEL WEBSERVICE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Finalmente se muestra dentro del proyecto la referencia enlazada al servidor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D75395D-EDD8-3C12-88DE-DA81A76927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2"/>
          <a:stretch/>
        </p:blipFill>
        <p:spPr bwMode="auto">
          <a:xfrm>
            <a:off x="3874508" y="2555885"/>
            <a:ext cx="4740855" cy="2962570"/>
          </a:xfrm>
          <a:prstGeom prst="rect">
            <a:avLst/>
          </a:prstGeom>
          <a:ln w="88900" cap="sq" cmpd="thickThin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63EA13AF-0E83-5C1F-11D1-2A75CA414018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5" name="Marcador de contenido 2">
              <a:extLst>
                <a:ext uri="{FF2B5EF4-FFF2-40B4-BE49-F238E27FC236}">
                  <a16:creationId xmlns:a16="http://schemas.microsoft.com/office/drawing/2014/main" id="{E206C599-2EE2-3CD0-1C58-3CBE4EA60E33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4C0AE075-B3A4-E836-4516-A681ABBF2331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71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8513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1.7.3 CREACIÓN DE FEDERACIÓNFUTBOLVISTA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da clic derecho sobre la carpeta de la vista, se seleccionará agregar -&gt; Clase, con el nombre de “</a:t>
            </a:r>
            <a:r>
              <a:rPr lang="es-MX" dirty="0" err="1">
                <a:solidFill>
                  <a:schemeClr val="tx1"/>
                </a:solidFill>
              </a:rPr>
              <a:t>FederacionFutbolVista</a:t>
            </a:r>
            <a:r>
              <a:rPr lang="es-MX" dirty="0">
                <a:solidFill>
                  <a:schemeClr val="tx1"/>
                </a:solidFill>
              </a:rPr>
              <a:t>”.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5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A8B93F5C-FD32-313A-93A2-910DAE506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134" y="3023063"/>
            <a:ext cx="5050155" cy="1950085"/>
          </a:xfrm>
          <a:prstGeom prst="rect">
            <a:avLst/>
          </a:prstGeom>
          <a:ln w="88900" cap="sq" cmpd="thickThin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3911FD95-B85C-46EC-8E30-3E19CEDE1428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AB2DB94E-FAC7-3275-7E4C-1043E723C6EC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CA08BA3-48AA-04D8-EE2B-2D010BA13109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72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46546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1.7.3 CREACIÓN DE FEDERACIÓNFUTBOLVISTA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creará un archivo de tipo .</a:t>
            </a:r>
            <a:r>
              <a:rPr lang="es-MX" dirty="0" err="1">
                <a:solidFill>
                  <a:schemeClr val="tx1"/>
                </a:solidFill>
              </a:rPr>
              <a:t>cs</a:t>
            </a:r>
            <a:r>
              <a:rPr lang="es-MX" dirty="0">
                <a:solidFill>
                  <a:schemeClr val="tx1"/>
                </a:solidFill>
              </a:rPr>
              <a:t> 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6" name="Imagen 5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DD2ADF8A-BEBE-D38C-A169-82E25EB7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860" y="2764441"/>
            <a:ext cx="5644280" cy="3007710"/>
          </a:xfrm>
          <a:prstGeom prst="rect">
            <a:avLst/>
          </a:prstGeom>
          <a:ln w="88900" cap="sq" cmpd="thickThin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AFB06E21-8B71-669D-3A74-E45C96E24F9E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5" name="Marcador de contenido 2">
              <a:extLst>
                <a:ext uri="{FF2B5EF4-FFF2-40B4-BE49-F238E27FC236}">
                  <a16:creationId xmlns:a16="http://schemas.microsoft.com/office/drawing/2014/main" id="{483053C8-70CE-7E52-A090-109DBA6DF4FC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2BFF4E9D-19A2-AD61-2DCE-44640EB91750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73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8708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C" dirty="0"/>
              <a:t>1.8 CREACIÓN DE CLIENTE MOBILE</a:t>
            </a:r>
            <a:br>
              <a:rPr lang="es-EC" dirty="0"/>
            </a:br>
            <a:r>
              <a:rPr lang="es-EC" dirty="0"/>
              <a:t>1.8.1 INSTALACIÓN DE LOS RECURSOS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chemeClr val="tx1"/>
                </a:solidFill>
              </a:rPr>
              <a:t>Para realizar el aplicativo web se hará uso de las siguientes herramientas Node.js, </a:t>
            </a:r>
            <a:r>
              <a:rPr lang="es-EC" dirty="0" err="1">
                <a:solidFill>
                  <a:schemeClr val="tx1"/>
                </a:solidFill>
              </a:rPr>
              <a:t>ReactNavite</a:t>
            </a:r>
            <a:r>
              <a:rPr lang="es-EC" dirty="0">
                <a:solidFill>
                  <a:schemeClr val="tx1"/>
                </a:solidFill>
              </a:rPr>
              <a:t>, y Metro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607C1C7-E3FB-99AA-1884-97D3B4404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722" y="2280027"/>
            <a:ext cx="5264555" cy="11056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91E77BA-C84E-AFB6-9D07-D8DF48269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734" y="3949760"/>
            <a:ext cx="5264555" cy="18048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761DA7A7-737C-61A0-3FC5-F086B41C0A22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10" name="Marcador de contenido 2">
              <a:extLst>
                <a:ext uri="{FF2B5EF4-FFF2-40B4-BE49-F238E27FC236}">
                  <a16:creationId xmlns:a16="http://schemas.microsoft.com/office/drawing/2014/main" id="{71ECB21D-B424-738C-9459-6C4D38EAE63B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F3300DBA-7450-9AB4-BEEB-C1BDBBE2E756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74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0009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s-EC" dirty="0"/>
            </a:br>
            <a:r>
              <a:rPr lang="es-EC" dirty="0"/>
              <a:t>1.8.1 INSTALACIÓN DE LOS RECURSOS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chemeClr val="tx1"/>
                </a:solidFill>
              </a:rPr>
              <a:t>Además se deberá instalar </a:t>
            </a:r>
            <a:r>
              <a:rPr lang="es-EC" dirty="0" err="1">
                <a:solidFill>
                  <a:schemeClr val="tx1"/>
                </a:solidFill>
              </a:rPr>
              <a:t>chocolatey</a:t>
            </a:r>
            <a:r>
              <a:rPr lang="es-EC" dirty="0">
                <a:solidFill>
                  <a:schemeClr val="tx1"/>
                </a:solidFill>
              </a:rPr>
              <a:t> mediante las instrucciones de su pagina oficial https://chocolatey.org/install 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AC8265-350B-F56C-86B7-689618738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774" y="2850388"/>
            <a:ext cx="4882515" cy="25872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652D816D-E179-5EEC-D77E-5F48465F56E7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7" name="Marcador de contenido 2">
              <a:extLst>
                <a:ext uri="{FF2B5EF4-FFF2-40B4-BE49-F238E27FC236}">
                  <a16:creationId xmlns:a16="http://schemas.microsoft.com/office/drawing/2014/main" id="{8D755AB8-76BF-CC9F-C58A-52E2DBAF653F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F8FF8B89-0D15-70FE-37DB-416E7A866A27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75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60542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s-EC" dirty="0"/>
            </a:br>
            <a:r>
              <a:rPr lang="es-EC" dirty="0"/>
              <a:t>1.8.1 INSTALACIÓN DE LOS RECURSOS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chemeClr val="tx1"/>
                </a:solidFill>
              </a:rPr>
              <a:t>Finalmente, dentro del dispositivo móvil se deberá descargar la aplicación “EXPO” de la </a:t>
            </a:r>
            <a:r>
              <a:rPr lang="es-EC" dirty="0" err="1">
                <a:solidFill>
                  <a:schemeClr val="tx1"/>
                </a:solidFill>
              </a:rPr>
              <a:t>PlayStore</a:t>
            </a:r>
            <a:r>
              <a:rPr lang="es-EC" dirty="0">
                <a:solidFill>
                  <a:schemeClr val="tx1"/>
                </a:solidFill>
              </a:rPr>
              <a:t> de Google.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17C45E-5EB5-9160-BDB4-B099F5A0B7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586" y="1971615"/>
            <a:ext cx="2018665" cy="44862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E825D662-1BCE-550E-9E8A-62BEACEA9627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7" name="Marcador de contenido 2">
              <a:extLst>
                <a:ext uri="{FF2B5EF4-FFF2-40B4-BE49-F238E27FC236}">
                  <a16:creationId xmlns:a16="http://schemas.microsoft.com/office/drawing/2014/main" id="{943B7146-386F-91E5-3956-9F475D1754A2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F7901E0D-72F0-2AC9-3B08-240447F58344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76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216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s-EC" dirty="0"/>
            </a:br>
            <a:r>
              <a:rPr lang="es-EC" dirty="0"/>
              <a:t>1.8.1 INSTALACIÓN DE LOS RECURSOS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chemeClr val="tx1"/>
                </a:solidFill>
              </a:rPr>
              <a:t>Finalmente se creará el proyecto llamado “</a:t>
            </a:r>
            <a:r>
              <a:rPr lang="es-EC" dirty="0" err="1">
                <a:solidFill>
                  <a:schemeClr val="tx1"/>
                </a:solidFill>
              </a:rPr>
              <a:t>TicketMasterMovil</a:t>
            </a:r>
            <a:r>
              <a:rPr lang="es-EC" dirty="0">
                <a:solidFill>
                  <a:schemeClr val="tx1"/>
                </a:solidFill>
              </a:rPr>
              <a:t>” mediante expo con los siguientes comandos: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6DA9956-8661-A1EC-7340-E68A5FE085AE}"/>
              </a:ext>
            </a:extLst>
          </p:cNvPr>
          <p:cNvSpPr txBox="1"/>
          <p:nvPr/>
        </p:nvSpPr>
        <p:spPr>
          <a:xfrm>
            <a:off x="3216823" y="3426456"/>
            <a:ext cx="6108192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800" dirty="0" err="1">
                <a:solidFill>
                  <a:srgbClr val="548DD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npm</a:t>
            </a:r>
            <a:r>
              <a:rPr lang="en-US" sz="1800" dirty="0">
                <a:solidFill>
                  <a:srgbClr val="548DD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install -g expo-cli</a:t>
            </a:r>
            <a:endParaRPr lang="es-EC" sz="1800" dirty="0">
              <a:solidFill>
                <a:srgbClr val="548DD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solidFill>
                  <a:srgbClr val="548DD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expo </a:t>
            </a:r>
            <a:r>
              <a:rPr lang="en-US" sz="1800" dirty="0" err="1">
                <a:solidFill>
                  <a:srgbClr val="548DD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init</a:t>
            </a:r>
            <a:r>
              <a:rPr lang="en-US" sz="1800" dirty="0">
                <a:solidFill>
                  <a:srgbClr val="548DD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548DD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TicketMasterMovil</a:t>
            </a:r>
            <a:endParaRPr lang="es-EC" sz="1800" dirty="0">
              <a:solidFill>
                <a:srgbClr val="548DD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7F399EE8-A782-6F70-FB0B-13265A0243F9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10" name="Marcador de contenido 2">
              <a:extLst>
                <a:ext uri="{FF2B5EF4-FFF2-40B4-BE49-F238E27FC236}">
                  <a16:creationId xmlns:a16="http://schemas.microsoft.com/office/drawing/2014/main" id="{200C4F6F-0BFE-F46D-22FC-FCC7DD6DEF9E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F4F07301-2C70-5282-78F5-A087054D18A2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77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0363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s-EC" dirty="0"/>
            </a:br>
            <a:r>
              <a:rPr lang="es-EC" dirty="0"/>
              <a:t>1.8.2 CREACIÓN DE COMPRA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chemeClr val="tx1"/>
                </a:solidFill>
              </a:rPr>
              <a:t>Dentro del proyecto generado creará el siguiente archivo .</a:t>
            </a:r>
            <a:r>
              <a:rPr lang="es-EC" dirty="0" err="1">
                <a:solidFill>
                  <a:schemeClr val="tx1"/>
                </a:solidFill>
              </a:rPr>
              <a:t>js</a:t>
            </a:r>
            <a:r>
              <a:rPr lang="es-EC" dirty="0">
                <a:solidFill>
                  <a:schemeClr val="tx1"/>
                </a:solidFill>
              </a:rPr>
              <a:t> llamado “Comprar” y se desarrollará el módulo de compras.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2C2073-2F7E-298B-8FE7-97AE8D0BA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565" y="2666701"/>
            <a:ext cx="4798869" cy="29172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F0C215DA-D4AD-3B86-F9CA-CDD9DC05E1F4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7" name="Marcador de contenido 2">
              <a:extLst>
                <a:ext uri="{FF2B5EF4-FFF2-40B4-BE49-F238E27FC236}">
                  <a16:creationId xmlns:a16="http://schemas.microsoft.com/office/drawing/2014/main" id="{77176220-F211-433B-61E3-D4C0B1C7A807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3A5AA19D-A003-FB60-6FFE-8DF70F00AE69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78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81752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s-EC" dirty="0"/>
            </a:br>
            <a:r>
              <a:rPr lang="es-EC" dirty="0"/>
              <a:t>1.8.3 CREACIÓN DE FACTURA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chemeClr val="tx1"/>
                </a:solidFill>
              </a:rPr>
              <a:t>Dentro del proyecto generado creará el siguiente archivo .</a:t>
            </a:r>
            <a:r>
              <a:rPr lang="es-EC" dirty="0" err="1">
                <a:solidFill>
                  <a:schemeClr val="tx1"/>
                </a:solidFill>
              </a:rPr>
              <a:t>js</a:t>
            </a:r>
            <a:r>
              <a:rPr lang="es-EC" dirty="0">
                <a:solidFill>
                  <a:schemeClr val="tx1"/>
                </a:solidFill>
              </a:rPr>
              <a:t> llamado “Factura” y se desarrollará el módulo de facturas.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31D61B-8549-096F-DCDB-0E86530F4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990" y="2418112"/>
            <a:ext cx="4842299" cy="297075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BB56E47D-C8A7-A24B-024C-DB77F1599269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10" name="Marcador de contenido 2">
              <a:extLst>
                <a:ext uri="{FF2B5EF4-FFF2-40B4-BE49-F238E27FC236}">
                  <a16:creationId xmlns:a16="http://schemas.microsoft.com/office/drawing/2014/main" id="{B1CA7E02-030F-DA4A-47EF-7358CB3500B8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F5387F5-2CD1-B8BC-C7C7-F97FD930F883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79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731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08" y="528535"/>
            <a:ext cx="8432324" cy="1288691"/>
          </a:xfrm>
        </p:spPr>
        <p:txBody>
          <a:bodyPr>
            <a:normAutofit/>
          </a:bodyPr>
          <a:lstStyle/>
          <a:p>
            <a:r>
              <a:rPr lang="es-MX" dirty="0"/>
              <a:t>1.1 CREACIÓN DE LA BASE DE DATOS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36" y="2332529"/>
            <a:ext cx="2493439" cy="3780467"/>
          </a:xfrm>
        </p:spPr>
        <p:txBody>
          <a:bodyPr>
            <a:normAutofit fontScale="92500"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" dirty="0">
                <a:solidFill>
                  <a:schemeClr val="tx1"/>
                </a:solidFill>
              </a:rPr>
              <a:t>A continuación, se procede a abrir los scripts que contienen el DLL y el DML de la base de datos, primero se copia los datos del </a:t>
            </a:r>
            <a:r>
              <a:rPr lang="es-ES" dirty="0" err="1">
                <a:solidFill>
                  <a:schemeClr val="tx1"/>
                </a:solidFill>
              </a:rPr>
              <a:t>dll</a:t>
            </a:r>
            <a:r>
              <a:rPr lang="es-ES" dirty="0">
                <a:solidFill>
                  <a:schemeClr val="tx1"/>
                </a:solidFill>
              </a:rPr>
              <a:t> y se pega dentro del nuevo </a:t>
            </a:r>
            <a:r>
              <a:rPr lang="es-ES" dirty="0" err="1">
                <a:solidFill>
                  <a:schemeClr val="tx1"/>
                </a:solidFill>
              </a:rPr>
              <a:t>Query</a:t>
            </a:r>
            <a:r>
              <a:rPr lang="es-ES" dirty="0">
                <a:solidFill>
                  <a:schemeClr val="tx1"/>
                </a:solidFill>
              </a:rPr>
              <a:t>, se da clic en “</a:t>
            </a:r>
            <a:r>
              <a:rPr lang="es-ES" dirty="0" err="1">
                <a:solidFill>
                  <a:schemeClr val="tx1"/>
                </a:solidFill>
              </a:rPr>
              <a:t>Execute</a:t>
            </a:r>
            <a:r>
              <a:rPr lang="es-ES" dirty="0">
                <a:solidFill>
                  <a:schemeClr val="tx1"/>
                </a:solidFill>
              </a:rPr>
              <a:t>”. Este Creara la base de datos, tablas y llaves.</a:t>
            </a:r>
            <a:endParaRPr lang="es-EC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9A62F3-0504-4D17-9656-5FC748800A81}"/>
              </a:ext>
            </a:extLst>
          </p:cNvPr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0FE1EE-437B-F9FE-E6D6-8504679FFC8C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dirty="0">
                <a:solidFill>
                  <a:schemeClr val="bg1"/>
                </a:solidFill>
              </a:rPr>
              <a:t>11</a:t>
            </a: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8FB634AC-DD59-83DC-92C2-C79C8792C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487" y="2497772"/>
            <a:ext cx="4676775" cy="32340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0C18AD91-8E43-56A1-D232-3C24A2BA60F6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25995B5E-69FA-8D8F-FF92-28934DE52125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1.1	</a:t>
              </a:r>
              <a:r>
                <a:rPr lang="es-EC" sz="900" b="1" dirty="0">
                  <a:solidFill>
                    <a:srgbClr val="FFFF00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68AD5E87-A49C-D293-B618-5188A6C7F0B6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7997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C" dirty="0"/>
              <a:t>1.8.4 CREACIÓN DE LOCALIDADES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chemeClr val="tx1"/>
                </a:solidFill>
              </a:rPr>
              <a:t>Dentro del proyecto generado creará el siguiente archivo .</a:t>
            </a:r>
            <a:r>
              <a:rPr lang="es-EC" dirty="0" err="1">
                <a:solidFill>
                  <a:schemeClr val="tx1"/>
                </a:solidFill>
              </a:rPr>
              <a:t>js</a:t>
            </a:r>
            <a:r>
              <a:rPr lang="es-EC" dirty="0">
                <a:solidFill>
                  <a:schemeClr val="tx1"/>
                </a:solidFill>
              </a:rPr>
              <a:t> llamado “Localidades” y se desarrollará el módulo de localidades.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9088D1-C5DB-3E7B-A1EA-15A5EC01D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795" y="2418112"/>
            <a:ext cx="5022978" cy="272393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46BE5C31-3BF2-77FB-CAC3-7106617C1830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7" name="Marcador de contenido 2">
              <a:extLst>
                <a:ext uri="{FF2B5EF4-FFF2-40B4-BE49-F238E27FC236}">
                  <a16:creationId xmlns:a16="http://schemas.microsoft.com/office/drawing/2014/main" id="{1E680C5F-D3D5-A65B-EE6E-DC141E2754AC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F9700D85-8757-72A7-023A-A38642604C7E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85897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C" dirty="0"/>
              <a:t>1.8.5 CREACIÓN DE REPORTES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chemeClr val="tx1"/>
                </a:solidFill>
              </a:rPr>
              <a:t>Dentro del proyecto generado creará el siguiente archivo .</a:t>
            </a:r>
            <a:r>
              <a:rPr lang="es-EC" dirty="0" err="1">
                <a:solidFill>
                  <a:schemeClr val="tx1"/>
                </a:solidFill>
              </a:rPr>
              <a:t>js</a:t>
            </a:r>
            <a:r>
              <a:rPr lang="es-EC" dirty="0">
                <a:solidFill>
                  <a:schemeClr val="tx1"/>
                </a:solidFill>
              </a:rPr>
              <a:t> llamado “Reporte” y se desarrollará el módulo de reporte.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757759-F6A8-18F7-6F81-D6B918437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547" y="2508421"/>
            <a:ext cx="5031742" cy="28356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8FF498FB-AC6E-AEDE-9D1F-9CEA99ECAF6F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7" name="Marcador de contenido 2">
              <a:extLst>
                <a:ext uri="{FF2B5EF4-FFF2-40B4-BE49-F238E27FC236}">
                  <a16:creationId xmlns:a16="http://schemas.microsoft.com/office/drawing/2014/main" id="{4B3D17F7-17A3-8C03-FA62-BAB2C47399F0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3335258-3F30-4FAA-65DC-877836BB84A9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81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08823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C" dirty="0"/>
              <a:t>1.8.6 CREACIÓN DE PARTIDOS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chemeClr val="tx1"/>
                </a:solidFill>
              </a:rPr>
              <a:t>Dentro del proyecto generado creará el siguiente archivo .</a:t>
            </a:r>
            <a:r>
              <a:rPr lang="es-EC" dirty="0" err="1">
                <a:solidFill>
                  <a:schemeClr val="tx1"/>
                </a:solidFill>
              </a:rPr>
              <a:t>js</a:t>
            </a:r>
            <a:r>
              <a:rPr lang="es-EC" dirty="0">
                <a:solidFill>
                  <a:schemeClr val="tx1"/>
                </a:solidFill>
              </a:rPr>
              <a:t> llamado “Partido” y se desarrollará el módulo de partido.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79CE84-0396-F24D-7054-871E9E770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281" y="2500477"/>
            <a:ext cx="5120008" cy="288540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5C6900E6-5438-7C24-15E0-49F1E73FF0B0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7" name="Marcador de contenido 2">
              <a:extLst>
                <a:ext uri="{FF2B5EF4-FFF2-40B4-BE49-F238E27FC236}">
                  <a16:creationId xmlns:a16="http://schemas.microsoft.com/office/drawing/2014/main" id="{B3B86580-7AFF-D184-F604-2CEEA466760B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34AB908A-0882-C5DD-103B-86CA3E8C2EA5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82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0265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2.	EJECUCIÓN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Al ejecutar el </a:t>
            </a:r>
            <a:r>
              <a:rPr lang="es-MX" dirty="0" err="1">
                <a:solidFill>
                  <a:schemeClr val="tx1"/>
                </a:solidFill>
              </a:rPr>
              <a:t>clienteConsola</a:t>
            </a:r>
            <a:r>
              <a:rPr lang="es-MX" dirty="0">
                <a:solidFill>
                  <a:schemeClr val="tx1"/>
                </a:solidFill>
              </a:rPr>
              <a:t> se muestra la ventana de la aplicación de Consola.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90F93386-4C79-0E4C-DC03-F1BEC2BA7EC8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69640CEB-0387-F054-9588-539AE633F67E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136E8B5E-5FD5-2353-CB70-60E2B4D6EAA6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89</a:t>
              </a:r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642E4613-7F06-B065-7B3E-197F915BB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590" y="5274417"/>
            <a:ext cx="5191125" cy="10058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ED83997F-C900-1FA4-2447-A923E102B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476" y="2466781"/>
            <a:ext cx="4181475" cy="21812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878858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2.	EJECUCIÓN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1283771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Al ejecutar el proyecto de escritorio vera de la siguiente manera. 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9E36500A-078A-43B7-3E61-BC8F47D00669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5" name="Marcador de contenido 2">
              <a:extLst>
                <a:ext uri="{FF2B5EF4-FFF2-40B4-BE49-F238E27FC236}">
                  <a16:creationId xmlns:a16="http://schemas.microsoft.com/office/drawing/2014/main" id="{2403FBBD-622A-9B70-BFA5-59590556A7B9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2	EJECUCIÓN DEL PROYECTO</a:t>
              </a:r>
              <a:r>
                <a:rPr lang="es-ES" sz="900" dirty="0">
                  <a:solidFill>
                    <a:schemeClr val="bg1"/>
                  </a:solidFill>
                </a:rPr>
                <a:t>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FA63F880-CBF9-125B-3514-0A695CE9E066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90</a:t>
              </a:r>
            </a:p>
          </p:txBody>
        </p:sp>
      </p:grpSp>
      <p:pic>
        <p:nvPicPr>
          <p:cNvPr id="10" name="Imagen 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0E20B9D-83C2-388F-5765-A44081E8B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9" y="3304797"/>
            <a:ext cx="4181475" cy="29724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F5057C6-90F8-92D2-6BA7-F405F5A57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162" y="2943482"/>
            <a:ext cx="4006215" cy="33337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472614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2.	EJECUCIÓN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Al ejecutar el cliente web se muestra la ventana de la aplicación de escritorio.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EAA0457-9B06-7827-3780-0111DD099045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5" name="Marcador de contenido 2">
              <a:extLst>
                <a:ext uri="{FF2B5EF4-FFF2-40B4-BE49-F238E27FC236}">
                  <a16:creationId xmlns:a16="http://schemas.microsoft.com/office/drawing/2014/main" id="{B0B64377-48C9-DD89-68D8-FE9A86DD3C21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2	EJECUCIÓN DEL PROYECTO</a:t>
              </a:r>
              <a:r>
                <a:rPr lang="es-ES" sz="900" dirty="0">
                  <a:solidFill>
                    <a:schemeClr val="bg1"/>
                  </a:solidFill>
                </a:rPr>
                <a:t>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0F7937B4-B03F-6B8F-248A-FABB88983DC7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88</a:t>
              </a:r>
            </a:p>
          </p:txBody>
        </p:sp>
      </p:grpSp>
      <p:pic>
        <p:nvPicPr>
          <p:cNvPr id="10" name="Imagen 9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5ED4E9B-6A42-EFEC-59D8-71444106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610" y="2232269"/>
            <a:ext cx="4970780" cy="1854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Imagen 1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31FFD4E-E7AB-CFEF-F5C7-85A29761B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875" y="4589115"/>
            <a:ext cx="4882515" cy="20383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70793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2.	EJECUCIÓN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chemeClr val="tx1"/>
                </a:solidFill>
              </a:rPr>
              <a:t>Al ejecutar el proyecto del </a:t>
            </a:r>
            <a:r>
              <a:rPr lang="es-EC" dirty="0" err="1">
                <a:solidFill>
                  <a:schemeClr val="tx1"/>
                </a:solidFill>
              </a:rPr>
              <a:t>TicketMasterMovile</a:t>
            </a:r>
            <a:r>
              <a:rPr lang="es-EC" dirty="0">
                <a:solidFill>
                  <a:schemeClr val="tx1"/>
                </a:solidFill>
              </a:rPr>
              <a:t> se podrá verificar la aplicación móvil. 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084801-5D96-CCDB-FF6D-C511804081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23" y="1952525"/>
            <a:ext cx="2121154" cy="47557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DE0E9C42-4C72-4ADB-4565-8B1C91E8B5DF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7" name="Marcador de contenido 2">
              <a:extLst>
                <a:ext uri="{FF2B5EF4-FFF2-40B4-BE49-F238E27FC236}">
                  <a16:creationId xmlns:a16="http://schemas.microsoft.com/office/drawing/2014/main" id="{5046EF14-1035-4B65-E07F-9C42185A0CDF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2	EJECUCIÓN DEL PROYECTO</a:t>
              </a:r>
              <a:r>
                <a:rPr lang="es-ES" sz="900" dirty="0">
                  <a:solidFill>
                    <a:schemeClr val="bg1"/>
                  </a:solidFill>
                </a:rPr>
                <a:t>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F5AE17C7-E795-FC21-951E-499C89DEA224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92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9618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	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8176728" cy="4445156"/>
          </a:xfrm>
        </p:spPr>
        <p:txBody>
          <a:bodyPr>
            <a:normAutofit/>
          </a:bodyPr>
          <a:lstStyle/>
          <a:p>
            <a:r>
              <a:rPr lang="es-MX" sz="2000" dirty="0">
                <a:solidFill>
                  <a:schemeClr val="tx1"/>
                </a:solidFill>
              </a:rPr>
              <a:t>La comunicación entre una aplicación cliente y una API REST es fundamental para obtener y enviar datos de manera eficiente y segura.</a:t>
            </a:r>
          </a:p>
          <a:p>
            <a:r>
              <a:rPr lang="es-MX" sz="2000" dirty="0">
                <a:solidFill>
                  <a:schemeClr val="tx1"/>
                </a:solidFill>
              </a:rPr>
              <a:t>El uso de bibliotecas y </a:t>
            </a:r>
            <a:r>
              <a:rPr lang="es-MX" sz="2000" dirty="0" err="1">
                <a:solidFill>
                  <a:schemeClr val="tx1"/>
                </a:solidFill>
              </a:rPr>
              <a:t>frameworks</a:t>
            </a:r>
            <a:r>
              <a:rPr lang="es-MX" sz="2000" dirty="0">
                <a:solidFill>
                  <a:schemeClr val="tx1"/>
                </a:solidFill>
              </a:rPr>
              <a:t> como </a:t>
            </a:r>
            <a:r>
              <a:rPr lang="es-MX" sz="2000" dirty="0" err="1">
                <a:solidFill>
                  <a:schemeClr val="tx1"/>
                </a:solidFill>
              </a:rPr>
              <a:t>HttpClient</a:t>
            </a:r>
            <a:r>
              <a:rPr lang="es-MX" sz="2000" dirty="0">
                <a:solidFill>
                  <a:schemeClr val="tx1"/>
                </a:solidFill>
              </a:rPr>
              <a:t> y </a:t>
            </a:r>
            <a:r>
              <a:rPr lang="es-MX" sz="2000" dirty="0" err="1">
                <a:solidFill>
                  <a:schemeClr val="tx1"/>
                </a:solidFill>
              </a:rPr>
              <a:t>Newtonsoft.Json</a:t>
            </a:r>
            <a:r>
              <a:rPr lang="es-MX" sz="2000" dirty="0">
                <a:solidFill>
                  <a:schemeClr val="tx1"/>
                </a:solidFill>
              </a:rPr>
              <a:t> facilita la interacción con </a:t>
            </a:r>
            <a:r>
              <a:rPr lang="es-MX" sz="2000" dirty="0" err="1">
                <a:solidFill>
                  <a:schemeClr val="tx1"/>
                </a:solidFill>
              </a:rPr>
              <a:t>APIs</a:t>
            </a:r>
            <a:r>
              <a:rPr lang="es-MX" sz="2000" dirty="0">
                <a:solidFill>
                  <a:schemeClr val="tx1"/>
                </a:solidFill>
              </a:rPr>
              <a:t> REST al proporcionar métodos y utilidades para realizar solicitudes HTTP y serializar/</a:t>
            </a:r>
            <a:r>
              <a:rPr lang="es-MX" sz="2000" dirty="0" err="1">
                <a:solidFill>
                  <a:schemeClr val="tx1"/>
                </a:solidFill>
              </a:rPr>
              <a:t>deserializar</a:t>
            </a:r>
            <a:r>
              <a:rPr lang="es-MX" sz="2000" dirty="0">
                <a:solidFill>
                  <a:schemeClr val="tx1"/>
                </a:solidFill>
              </a:rPr>
              <a:t> datos en formato JSON.</a:t>
            </a:r>
          </a:p>
          <a:p>
            <a:r>
              <a:rPr lang="es-MX" sz="2000" dirty="0">
                <a:solidFill>
                  <a:schemeClr val="tx1"/>
                </a:solidFill>
              </a:rPr>
              <a:t>La estructura y organización del código en una aplicación web es esencial para mantener un desarrollo ordenado y escalable, separando adecuadamente las responsabilidades del controlador y la vista.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978D314-FD9C-4669-B7FA-7E06DC6557EA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35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9D2180F-E919-7097-AEF7-12B76A381346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26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969A6B1C-7AE7-414E-DFC0-BF71EF8E046E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5" name="Marcador de contenido 2">
              <a:extLst>
                <a:ext uri="{FF2B5EF4-FFF2-40B4-BE49-F238E27FC236}">
                  <a16:creationId xmlns:a16="http://schemas.microsoft.com/office/drawing/2014/main" id="{5AFB2134-DBB6-0AF1-DE9D-D652F8E87D64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E1A66D8A-69CA-589B-5999-A32CE2F7CCF9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94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96903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	RECOMENDACIONES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8176728" cy="4277394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Realizar pruebas exhaustivas de la interacción entre la aplicación cliente y la API REST, verificando los diferentes escenarios y manejo de errores.</a:t>
            </a:r>
          </a:p>
          <a:p>
            <a:r>
              <a:rPr lang="es-MX" dirty="0">
                <a:solidFill>
                  <a:schemeClr val="tx1"/>
                </a:solidFill>
              </a:rPr>
              <a:t>Implementar mecanismos de autenticación y autorización en la API REST para garantizar la seguridad de los datos y limitar el acceso a recursos sensibles.</a:t>
            </a:r>
          </a:p>
          <a:p>
            <a:r>
              <a:rPr lang="es-MX" dirty="0">
                <a:solidFill>
                  <a:schemeClr val="tx1"/>
                </a:solidFill>
              </a:rPr>
              <a:t>Considerar la implementación de validaciones adicionales en el cliente y en la API REST para asegurar la integridad de los datos y prevenir posibles vulnerabilidades, como la validación de formatos de datos y la protección contra ataques de inyección.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236A358-5F4F-4723-B839-023BA1F1C54C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FA19C3D-49B4-8AC7-56FC-62A2BB03D988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27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9D2A8873-1CB9-20F1-0D0D-0BA7789833C6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5" name="Marcador de contenido 2">
              <a:extLst>
                <a:ext uri="{FF2B5EF4-FFF2-40B4-BE49-F238E27FC236}">
                  <a16:creationId xmlns:a16="http://schemas.microsoft.com/office/drawing/2014/main" id="{DF9BC6F6-9884-C229-CED2-7D3B6D3F2A74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4	RECOMENDACIONES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C8A3F3C1-2EAE-6B5B-A2A0-83C2FDD82738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582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08" y="528535"/>
            <a:ext cx="8432324" cy="1288691"/>
          </a:xfrm>
        </p:spPr>
        <p:txBody>
          <a:bodyPr>
            <a:normAutofit/>
          </a:bodyPr>
          <a:lstStyle/>
          <a:p>
            <a:r>
              <a:rPr lang="es-MX" dirty="0"/>
              <a:t>1.1 CREACIÓN DE LA BASE DE DATOS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36" y="2332529"/>
            <a:ext cx="2493439" cy="3780467"/>
          </a:xfrm>
        </p:spPr>
        <p:txBody>
          <a:bodyPr>
            <a:norm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MX" dirty="0">
                <a:solidFill>
                  <a:schemeClr val="tx1"/>
                </a:solidFill>
              </a:rPr>
              <a:t>Para el segundo punto seleccionará nuevamente “New </a:t>
            </a:r>
            <a:r>
              <a:rPr lang="es-MX" dirty="0" err="1">
                <a:solidFill>
                  <a:schemeClr val="tx1"/>
                </a:solidFill>
              </a:rPr>
              <a:t>Query</a:t>
            </a:r>
            <a:r>
              <a:rPr lang="es-MX" dirty="0">
                <a:solidFill>
                  <a:schemeClr val="tx1"/>
                </a:solidFill>
              </a:rPr>
              <a:t>” y se abre el archivo </a:t>
            </a:r>
            <a:r>
              <a:rPr lang="es-MX" dirty="0" err="1">
                <a:solidFill>
                  <a:schemeClr val="tx1"/>
                </a:solidFill>
              </a:rPr>
              <a:t>dml</a:t>
            </a:r>
            <a:r>
              <a:rPr lang="es-MX" dirty="0">
                <a:solidFill>
                  <a:schemeClr val="tx1"/>
                </a:solidFill>
              </a:rPr>
              <a:t>, se copia su contenido y se lo pega dentro el nuevo </a:t>
            </a:r>
            <a:r>
              <a:rPr lang="es-MX" dirty="0" err="1">
                <a:solidFill>
                  <a:schemeClr val="tx1"/>
                </a:solidFill>
              </a:rPr>
              <a:t>Query</a:t>
            </a:r>
            <a:r>
              <a:rPr lang="es-MX" dirty="0">
                <a:solidFill>
                  <a:schemeClr val="tx1"/>
                </a:solidFill>
              </a:rPr>
              <a:t>, se da clic en “</a:t>
            </a:r>
            <a:r>
              <a:rPr lang="es-MX" dirty="0" err="1">
                <a:solidFill>
                  <a:schemeClr val="tx1"/>
                </a:solidFill>
              </a:rPr>
              <a:t>Execute</a:t>
            </a:r>
            <a:r>
              <a:rPr lang="es-MX" dirty="0">
                <a:solidFill>
                  <a:schemeClr val="tx1"/>
                </a:solidFill>
              </a:rPr>
              <a:t>”. Insertara los registros.</a:t>
            </a:r>
            <a:endParaRPr lang="es-EC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9A62F3-0504-4D17-9656-5FC748800A81}"/>
              </a:ext>
            </a:extLst>
          </p:cNvPr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0FE1EE-437B-F9FE-E6D6-8504679FFC8C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dirty="0">
                <a:solidFill>
                  <a:schemeClr val="bg1"/>
                </a:solidFill>
              </a:rPr>
              <a:t>11</a:t>
            </a: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D9C77A3D-556A-16C1-14D5-11D8E17C8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562" y="2631452"/>
            <a:ext cx="4667250" cy="31826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EF8E570E-1A4A-7A87-B806-474A7FB38F51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74674443-97D6-E6B4-A6D0-D07720A84CA9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1.1	</a:t>
              </a:r>
              <a:r>
                <a:rPr lang="es-EC" sz="900" b="1" dirty="0">
                  <a:solidFill>
                    <a:srgbClr val="FFFF00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BCB7F6A3-4083-44BC-8A80-7CA7F7D40369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0199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08" y="528535"/>
            <a:ext cx="8432324" cy="1288691"/>
          </a:xfrm>
        </p:spPr>
        <p:txBody>
          <a:bodyPr>
            <a:normAutofit/>
          </a:bodyPr>
          <a:lstStyle/>
          <a:p>
            <a:r>
              <a:rPr lang="es-MX" dirty="0"/>
              <a:t>1.1 CREACIÓN DE LA BASE DE DATOS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36" y="2332529"/>
            <a:ext cx="2493439" cy="3780467"/>
          </a:xfrm>
        </p:spPr>
        <p:txBody>
          <a:bodyPr>
            <a:norm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MX" dirty="0">
                <a:solidFill>
                  <a:schemeClr val="tx1"/>
                </a:solidFill>
              </a:rPr>
              <a:t>Finalmente, la base de datos “</a:t>
            </a:r>
            <a:r>
              <a:rPr lang="es-MX" dirty="0" err="1">
                <a:solidFill>
                  <a:schemeClr val="tx1"/>
                </a:solidFill>
              </a:rPr>
              <a:t>FederacionFutbol</a:t>
            </a:r>
            <a:r>
              <a:rPr lang="es-MX" dirty="0">
                <a:solidFill>
                  <a:schemeClr val="tx1"/>
                </a:solidFill>
              </a:rPr>
              <a:t>” se encontrar disponible con las tablas y registros ingresados.</a:t>
            </a:r>
            <a:endParaRPr lang="es-EC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9A62F3-0504-4D17-9656-5FC748800A81}"/>
              </a:ext>
            </a:extLst>
          </p:cNvPr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0FE1EE-437B-F9FE-E6D6-8504679FFC8C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dirty="0">
                <a:solidFill>
                  <a:schemeClr val="bg1"/>
                </a:solidFill>
              </a:rPr>
              <a:t>11</a:t>
            </a:r>
          </a:p>
        </p:txBody>
      </p:sp>
      <p:pic>
        <p:nvPicPr>
          <p:cNvPr id="4" name="Imagen 3" descr="Tabla&#10;&#10;Descripción generada automáticamente con confianza baja">
            <a:extLst>
              <a:ext uri="{FF2B5EF4-FFF2-40B4-BE49-F238E27FC236}">
                <a16:creationId xmlns:a16="http://schemas.microsoft.com/office/drawing/2014/main" id="{056DD859-1FDD-01E7-A927-49A4C369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925" y="2016832"/>
            <a:ext cx="1728788" cy="409616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973039F9-BB54-BE58-2929-BACF4B164978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FE4FDEE8-19F9-14D6-0688-6E30A3DD67C9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1.1	</a:t>
              </a:r>
              <a:r>
                <a:rPr lang="es-EC" sz="900" b="1" dirty="0">
                  <a:solidFill>
                    <a:srgbClr val="FFFF00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DD0EE68A-22AE-E37E-1801-F28C1EB401CB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6498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08" y="528535"/>
            <a:ext cx="8432324" cy="1288691"/>
          </a:xfrm>
        </p:spPr>
        <p:txBody>
          <a:bodyPr>
            <a:normAutofit/>
          </a:bodyPr>
          <a:lstStyle/>
          <a:p>
            <a:r>
              <a:rPr lang="es-MX" dirty="0"/>
              <a:t>1.2 CREACIÓN DEL SERVIDOR.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36" y="2332529"/>
            <a:ext cx="2493439" cy="3780467"/>
          </a:xfrm>
        </p:spPr>
        <p:txBody>
          <a:bodyPr>
            <a:norm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MX" dirty="0">
                <a:solidFill>
                  <a:schemeClr val="tx1"/>
                </a:solidFill>
              </a:rPr>
              <a:t>Abrir el IDE Visual Studio y en la pantalla inicial de despliegue en la parte derecha seleccionar la opción de “Crear un Proyecto”.</a:t>
            </a:r>
            <a:endParaRPr lang="es-EC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9A62F3-0504-4D17-9656-5FC748800A81}"/>
              </a:ext>
            </a:extLst>
          </p:cNvPr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0FE1EE-437B-F9FE-E6D6-8504679FFC8C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dirty="0">
                <a:solidFill>
                  <a:schemeClr val="bg1"/>
                </a:solidFill>
              </a:rPr>
              <a:t>11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184F000-C396-6E79-772D-3699FA1BB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182" y="2460308"/>
            <a:ext cx="4509135" cy="328041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B6E3171C-286B-513A-BFC1-4F32E4D3B806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5" name="Marcador de contenido 2">
              <a:extLst>
                <a:ext uri="{FF2B5EF4-FFF2-40B4-BE49-F238E27FC236}">
                  <a16:creationId xmlns:a16="http://schemas.microsoft.com/office/drawing/2014/main" id="{A2EEAD8C-654B-394F-D0DA-BB7030B3210B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BASE DE DATOS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1.2	</a:t>
              </a:r>
              <a:r>
                <a:rPr lang="es-MX" sz="900" b="1" dirty="0">
                  <a:solidFill>
                    <a:srgbClr val="FFFF00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6BAF078D-0071-C26F-4982-5D55AC686537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973748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854A3B6139C2F4CA267C833574EC0B2" ma:contentTypeVersion="7" ma:contentTypeDescription="Crear nuevo documento." ma:contentTypeScope="" ma:versionID="7eff8e76f9b73fd43022abad00f5e571">
  <xsd:schema xmlns:xsd="http://www.w3.org/2001/XMLSchema" xmlns:xs="http://www.w3.org/2001/XMLSchema" xmlns:p="http://schemas.microsoft.com/office/2006/metadata/properties" xmlns:ns3="757c851f-a54b-415f-9d4a-84ace0105453" xmlns:ns4="fabca9b8-e3d4-4b8b-aadf-8632b399ac5a" targetNamespace="http://schemas.microsoft.com/office/2006/metadata/properties" ma:root="true" ma:fieldsID="bd593ea182a9448b443016ba10a5b4bf" ns3:_="" ns4:_="">
    <xsd:import namespace="757c851f-a54b-415f-9d4a-84ace0105453"/>
    <xsd:import namespace="fabca9b8-e3d4-4b8b-aadf-8632b399ac5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7c851f-a54b-415f-9d4a-84ace01054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bca9b8-e3d4-4b8b-aadf-8632b399ac5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1294FA-BF06-4978-9A7F-A70E0F9AD214}">
  <ds:schemaRefs>
    <ds:schemaRef ds:uri="757c851f-a54b-415f-9d4a-84ace0105453"/>
    <ds:schemaRef ds:uri="fabca9b8-e3d4-4b8b-aadf-8632b399ac5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476FF2B-C098-40B2-8C02-A6808430CAFA}">
  <ds:schemaRefs>
    <ds:schemaRef ds:uri="757c851f-a54b-415f-9d4a-84ace0105453"/>
    <ds:schemaRef ds:uri="fabca9b8-e3d4-4b8b-aadf-8632b399ac5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3DCAEA0-94B1-4E6A-AD26-F5EDE5307CA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14020</Words>
  <Application>Microsoft Office PowerPoint</Application>
  <PresentationFormat>Panorámica</PresentationFormat>
  <Paragraphs>2787</Paragraphs>
  <Slides>68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72" baseType="lpstr">
      <vt:lpstr>Calibri</vt:lpstr>
      <vt:lpstr>Gill Sans MT</vt:lpstr>
      <vt:lpstr>Wingdings 2</vt:lpstr>
      <vt:lpstr>Dividendo</vt:lpstr>
      <vt:lpstr>Proyecto BDD REST con DotNet</vt:lpstr>
      <vt:lpstr>Presentación de PowerPoint</vt:lpstr>
      <vt:lpstr>1 DESARROLLO</vt:lpstr>
      <vt:lpstr>1.1 CREACIÓN DE LA BASE DE DATOS</vt:lpstr>
      <vt:lpstr>1.1 CREACIÓN DE LA BASE DE DATOS</vt:lpstr>
      <vt:lpstr>1.1 CREACIÓN DE LA BASE DE DATOS</vt:lpstr>
      <vt:lpstr>1.1 CREACIÓN DE LA BASE DE DATOS</vt:lpstr>
      <vt:lpstr>1.1 CREACIÓN DE LA BASE DE DATOS</vt:lpstr>
      <vt:lpstr>1.2 CREACIÓN DEL SERVIDOR.</vt:lpstr>
      <vt:lpstr>1.2 CREACIÓN DEL SERVIDOR.</vt:lpstr>
      <vt:lpstr>1.2 CREACIÓN DEL SERVIDOR.</vt:lpstr>
      <vt:lpstr>1.2 CREACIÓN DEL SERVIDOR.</vt:lpstr>
      <vt:lpstr>1.3 ESTRUCTURA MVC</vt:lpstr>
      <vt:lpstr>1.3 ESTRUCTURA MVC</vt:lpstr>
      <vt:lpstr>1.3 ESTRUCTURA MVC</vt:lpstr>
      <vt:lpstr>1.3 ESTRUCTURA MVC</vt:lpstr>
      <vt:lpstr>1.4 CREACIÓN DE LOS SERVICIOS 1.4.1 GENERACIÓN DEL MODELO</vt:lpstr>
      <vt:lpstr> 1.4.1 GENERACIÓN DEL MODELO</vt:lpstr>
      <vt:lpstr> 1.4.2 GENERACIÓN DE LAS APIs</vt:lpstr>
      <vt:lpstr> 1.4.2 GENERACIÓN DEL SERVICIO</vt:lpstr>
      <vt:lpstr> 1.4.2 GENERACIÓN DEL SERVICIO</vt:lpstr>
      <vt:lpstr> 1.5 CREACIÓN DEL CLIENTE WEB 1.5.1 CREACIÓN DEL PROYECTO</vt:lpstr>
      <vt:lpstr> 1.5 CREACIÓN DEL CLIENTE WEB 1.5.1 CREACIÓN DEL PROYECTO</vt:lpstr>
      <vt:lpstr>  1.5.1 CREACIÓN DEL PROYECTO</vt:lpstr>
      <vt:lpstr>  1.5.3 CREACIÓN DEL FORMULARIO PARTIDOS</vt:lpstr>
      <vt:lpstr>  1.5.4 CREACIÓN DEL FORMULARIO LOCALIDADES</vt:lpstr>
      <vt:lpstr>  1.5.5 CREACIÓN DEL FORMULARIO COMPRAS</vt:lpstr>
      <vt:lpstr>  1.5.5 CREACIÓN DEL FORMULARIO COMPRAS</vt:lpstr>
      <vt:lpstr>  1.5.6 CREACIÓN DEL FORMULARIO REPORTES</vt:lpstr>
      <vt:lpstr>  1.5.6 CREACIÓN DEL FORMULARIO REPORTES</vt:lpstr>
      <vt:lpstr>  1.6 CREACIÓN DEL CLIENTE ESCRITORIO 1.6.1 CREACIÓN DEL PROYECTO</vt:lpstr>
      <vt:lpstr>   1.6.1 CREACIÓN DEL PROYECTO</vt:lpstr>
      <vt:lpstr>   1.6.1 CREACIÓN DEL PROYECTO</vt:lpstr>
      <vt:lpstr>   1.6.1 CREACIÓN DEL PROYECTO</vt:lpstr>
      <vt:lpstr>  1.6.3 CREACIÓN DEL FORMULARIO MENUPRINCIPAL</vt:lpstr>
      <vt:lpstr> 1.6.4 CREACIÓN DEL FORMULARIO PARTIDOSVISTA</vt:lpstr>
      <vt:lpstr> 1.6.4 CREACIÓN DEL FORMULARIO PARTIDOSVISTA</vt:lpstr>
      <vt:lpstr> 1.6.5 CREACIÓN DEL FORMULARIO FACTURAS</vt:lpstr>
      <vt:lpstr> 1.6.5 CREACIÓN DEL FORMULARIO FACTURAS</vt:lpstr>
      <vt:lpstr>1.6.6 CREACIÓN DEL FORMULARIO FACTURASGENERADAS</vt:lpstr>
      <vt:lpstr>1.6.6 CREACIÓN DEL FORMULARIO FACTURASGENERADAS</vt:lpstr>
      <vt:lpstr>1.6.7 CREACIÓN DEL FORMULARIO COMPRARBOLETO</vt:lpstr>
      <vt:lpstr>1.6.8 CREACIÓN DEL FORMULARIO REPORTES</vt:lpstr>
      <vt:lpstr>1.6.8 CREACIÓN DEL FORMULARIO REPORTES</vt:lpstr>
      <vt:lpstr>1.7 CREACIÓN DEL CLIENTE CONSOLA 1.7.1 CREACIÓN DEL PROYECTO</vt:lpstr>
      <vt:lpstr>1.7.1 CREACIÓN DEL PROYECTO</vt:lpstr>
      <vt:lpstr>1.7.1 CREACIÓN DEL PROYECTO</vt:lpstr>
      <vt:lpstr>1.7.1 CREACIÓN DEL PROYECTO</vt:lpstr>
      <vt:lpstr>1.7.2 ENLACE DEL WEBSERVICE</vt:lpstr>
      <vt:lpstr>1.7.2 ENLACE DEL WEBSERVICE</vt:lpstr>
      <vt:lpstr>1.7.2 ENLACE DEL WEBSERVICE</vt:lpstr>
      <vt:lpstr>1.7.3 CREACIÓN DE FEDERACIÓNFUTBOLVISTA</vt:lpstr>
      <vt:lpstr>1.7.3 CREACIÓN DE FEDERACIÓNFUTBOLVISTA</vt:lpstr>
      <vt:lpstr>1.8 CREACIÓN DE CLIENTE MOBILE 1.8.1 INSTALACIÓN DE LOS RECURSOS</vt:lpstr>
      <vt:lpstr> 1.8.1 INSTALACIÓN DE LOS RECURSOS</vt:lpstr>
      <vt:lpstr> 1.8.1 INSTALACIÓN DE LOS RECURSOS</vt:lpstr>
      <vt:lpstr> 1.8.1 INSTALACIÓN DE LOS RECURSOS</vt:lpstr>
      <vt:lpstr> 1.8.2 CREACIÓN DE COMPRA</vt:lpstr>
      <vt:lpstr> 1.8.3 CREACIÓN DE FACTURA</vt:lpstr>
      <vt:lpstr>1.8.4 CREACIÓN DE LOCALIDADES</vt:lpstr>
      <vt:lpstr>1.8.5 CREACIÓN DE REPORTES</vt:lpstr>
      <vt:lpstr>1.8.6 CREACIÓN DE PARTIDOS</vt:lpstr>
      <vt:lpstr>2. EJECUCIÓN DEL PROYECTO</vt:lpstr>
      <vt:lpstr>2. EJECUCIÓN DEL PROYECTO</vt:lpstr>
      <vt:lpstr>2. EJECUCIÓN DEL PROYECTO</vt:lpstr>
      <vt:lpstr>2. EJECUCIÓN DEL PROYECTO</vt:lpstr>
      <vt:lpstr>3. CONCLUSIONES</vt:lpstr>
      <vt:lpstr>4 RECOMENDACIONES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Creación de web con java server faces</dc:title>
  <dc:creator>Michael Villarruel</dc:creator>
  <cp:lastModifiedBy>Christian Novoa</cp:lastModifiedBy>
  <cp:revision>36</cp:revision>
  <dcterms:created xsi:type="dcterms:W3CDTF">2020-07-10T23:33:49Z</dcterms:created>
  <dcterms:modified xsi:type="dcterms:W3CDTF">2023-06-16T16:54:49Z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0x010100C854A3B6139C2F4CA267C833574EC0B2</vt:lpwstr>
  </property>
</Properties>
</file>